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6"/>
  </p:notesMasterIdLst>
  <p:sldIdLst>
    <p:sldId id="256" r:id="rId2"/>
    <p:sldId id="258" r:id="rId3"/>
    <p:sldId id="259" r:id="rId4"/>
    <p:sldId id="300" r:id="rId5"/>
    <p:sldId id="323" r:id="rId6"/>
    <p:sldId id="324" r:id="rId7"/>
    <p:sldId id="325" r:id="rId8"/>
    <p:sldId id="326" r:id="rId9"/>
    <p:sldId id="309" r:id="rId10"/>
    <p:sldId id="311" r:id="rId11"/>
    <p:sldId id="278" r:id="rId12"/>
    <p:sldId id="296" r:id="rId13"/>
    <p:sldId id="297" r:id="rId14"/>
    <p:sldId id="320" r:id="rId15"/>
    <p:sldId id="298" r:id="rId16"/>
    <p:sldId id="310" r:id="rId17"/>
    <p:sldId id="301" r:id="rId18"/>
    <p:sldId id="302" r:id="rId19"/>
    <p:sldId id="303" r:id="rId20"/>
    <p:sldId id="304" r:id="rId21"/>
    <p:sldId id="305" r:id="rId22"/>
    <p:sldId id="306" r:id="rId23"/>
    <p:sldId id="322" r:id="rId24"/>
    <p:sldId id="307" r:id="rId2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Objects="1">
      <p:cViewPr varScale="1">
        <p:scale>
          <a:sx n="110" d="100"/>
          <a:sy n="110" d="100"/>
        </p:scale>
        <p:origin x="-101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003CE14-619A-4EC4-B6E8-3781D49D3D74}" type="datetimeFigureOut">
              <a:rPr lang="en-US"/>
              <a:pPr>
                <a:defRPr/>
              </a:pPr>
              <a:t>5/4/2011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64142C3-C2FB-48AF-B532-67739651016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8EAD1B-6E13-402C-A349-901E12CF7081}"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5A27FA-161E-4C12-A9CC-142E9E37BA59}"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F67079-2E77-4FF6-BDA5-F52D6A33E730}" type="slidenum">
              <a:rPr lang="en-US">
                <a:cs typeface="Arial" charset="0"/>
              </a:rPr>
              <a:pPr fontAlgn="base">
                <a:spcBef>
                  <a:spcPct val="0"/>
                </a:spcBef>
                <a:spcAft>
                  <a:spcPct val="0"/>
                </a:spcAft>
              </a:pPr>
              <a:t>12</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8A7670-F005-4E08-914B-590FFE11C21B}" type="slidenum">
              <a:rPr lang="en-US">
                <a:cs typeface="Arial" charset="0"/>
              </a:rPr>
              <a:pPr fontAlgn="base">
                <a:spcBef>
                  <a:spcPct val="0"/>
                </a:spcBef>
                <a:spcAft>
                  <a:spcPct val="0"/>
                </a:spcAft>
              </a:pPr>
              <a:t>13</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4E4D92-BCE2-45C9-B4EA-2F2AD405D585}"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EA08F6-FB03-4B26-B8E3-A053C99AA5D7}" type="slidenum">
              <a:rPr lang="en-US">
                <a:cs typeface="Arial" charset="0"/>
              </a:rPr>
              <a:pPr fontAlgn="base">
                <a:spcBef>
                  <a:spcPct val="0"/>
                </a:spcBef>
                <a:spcAft>
                  <a:spcPct val="0"/>
                </a:spcAft>
              </a:pPr>
              <a:t>15</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29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95353A-1870-49F2-BB37-E2A7A45133EF}"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nb-N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4D7EC4-C180-4FB5-BDB9-5DE8CD16DF0A}"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D037F69-8629-491A-B224-426912DB02A5}"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15E6C8-D27B-4846-9CB2-10AF269C4DE4}"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E29699-1300-4C5B-8F56-7C085016A0C1}"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0BEC454-49BE-4550-96D2-897AA9A7C393}"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432C31-B84A-4AAD-8DA5-619701B256CC}"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52C39C-9114-407C-BCE9-F0ACDB6A1140}"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CoverGlyph.png"/>
          <p:cNvPicPr>
            <a:picLocks noChangeAspect="1"/>
          </p:cNvPicPr>
          <p:nvPr/>
        </p:nvPicPr>
        <p:blipFill>
          <a:blip r:embed="rId2"/>
          <a:srcRect/>
          <a:stretch>
            <a:fillRect/>
          </a:stretch>
        </p:blipFill>
        <p:spPr bwMode="auto">
          <a:xfrm>
            <a:off x="4010025" y="3048000"/>
            <a:ext cx="1123950" cy="771525"/>
          </a:xfrm>
          <a:prstGeom prst="rect">
            <a:avLst/>
          </a:prstGeom>
          <a:noFill/>
          <a:ln w="9525">
            <a:noFill/>
            <a:miter lim="800000"/>
            <a:headEnd/>
            <a:tailEnd/>
          </a:ln>
        </p:spPr>
      </p:pic>
      <p:sp>
        <p:nvSpPr>
          <p:cNvPr id="2" name="Title 1"/>
          <p:cNvSpPr>
            <a:spLocks noGrp="1"/>
          </p:cNvSpPr>
          <p:nvPr>
            <p:ph type="ctrTitle"/>
          </p:nvPr>
        </p:nvSpPr>
        <p:spPr>
          <a:xfrm>
            <a:off x="685800" y="1627094"/>
            <a:ext cx="7772400" cy="1470025"/>
          </a:xfrm>
        </p:spPr>
        <p:txBody>
          <a:bodyPr anchor="b"/>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GB"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5" name="Date Placeholder 3"/>
          <p:cNvSpPr>
            <a:spLocks noGrp="1"/>
          </p:cNvSpPr>
          <p:nvPr>
            <p:ph type="dt" sz="half" idx="10"/>
          </p:nvPr>
        </p:nvSpPr>
        <p:spPr/>
        <p:txBody>
          <a:bodyPr/>
          <a:lstStyle>
            <a:lvl1pPr>
              <a:defRPr/>
            </a:lvl1pPr>
          </a:lstStyle>
          <a:p>
            <a:pPr>
              <a:defRPr/>
            </a:pPr>
            <a:fld id="{AF6472B1-F3BA-4E17-A3FF-94F38F071A09}"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5" name="Picture 2" descr="HR-Glyph-R3.png"/>
          <p:cNvPicPr>
            <a:picLocks noChangeAspect="1" noChangeArrowheads="1"/>
          </p:cNvPicPr>
          <p:nvPr/>
        </p:nvPicPr>
        <p:blipFill>
          <a:blip r:embed="rId2"/>
          <a:srcRect/>
          <a:stretch>
            <a:fillRect/>
          </a:stretch>
        </p:blipFill>
        <p:spPr bwMode="auto">
          <a:xfrm>
            <a:off x="3749675" y="4889500"/>
            <a:ext cx="1644650" cy="171450"/>
          </a:xfrm>
          <a:prstGeom prst="rect">
            <a:avLst/>
          </a:prstGeom>
          <a:noFill/>
          <a:ln w="9525">
            <a:noFill/>
            <a:miter lim="800000"/>
            <a:headEnd/>
            <a:tailEnd/>
          </a:ln>
        </p:spPr>
      </p:pic>
      <p:sp>
        <p:nvSpPr>
          <p:cNvPr id="2" name="Title 1"/>
          <p:cNvSpPr>
            <a:spLocks noGrp="1"/>
          </p:cNvSpPr>
          <p:nvPr>
            <p:ph type="title"/>
          </p:nvPr>
        </p:nvSpPr>
        <p:spPr>
          <a:xfrm>
            <a:off x="685800" y="3738282"/>
            <a:ext cx="7770813" cy="1048870"/>
          </a:xfrm>
          <a:effectLst/>
        </p:spPr>
        <p:txBody>
          <a:bodyPr anchor="b"/>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GB"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noProof="0"/>
          </a:p>
        </p:txBody>
      </p:sp>
      <p:sp>
        <p:nvSpPr>
          <p:cNvPr id="4" name="Text Placeholder 3"/>
          <p:cNvSpPr>
            <a:spLocks noGrp="1"/>
          </p:cNvSpPr>
          <p:nvPr>
            <p:ph type="body" sz="half" idx="2"/>
          </p:nvPr>
        </p:nvSpPr>
        <p:spPr>
          <a:xfrm>
            <a:off x="685800" y="5181600"/>
            <a:ext cx="7770813" cy="685800"/>
          </a:xfrm>
        </p:spPr>
        <p:txBody>
          <a:bodyPr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B0DE3B3C-1AA6-4A0C-906E-01A29785AE68}" type="datetimeFigureOut">
              <a:rPr lang="en-US"/>
              <a:pPr>
                <a:defRPr/>
              </a:pPr>
              <a:t>5/4/2011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69338C63-6BCC-4F23-B1A0-0879BC2E2A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3"/>
          <p:cNvSpPr>
            <a:spLocks noGrp="1"/>
          </p:cNvSpPr>
          <p:nvPr>
            <p:ph type="dt" sz="half" idx="10"/>
          </p:nvPr>
        </p:nvSpPr>
        <p:spPr/>
        <p:txBody>
          <a:bodyPr/>
          <a:lstStyle>
            <a:lvl1pPr>
              <a:defRPr/>
            </a:lvl1pPr>
          </a:lstStyle>
          <a:p>
            <a:pPr>
              <a:defRPr/>
            </a:pPr>
            <a:fld id="{8FFB24E8-E99A-4CE5-A019-46F180587F07}"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0B6817F-8447-483A-A977-7B07E3577F1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2" descr="HR-Glyph-R3.png"/>
          <p:cNvPicPr>
            <a:picLocks noChangeAspect="1" noChangeArrowheads="1"/>
          </p:cNvPicPr>
          <p:nvPr/>
        </p:nvPicPr>
        <p:blipFill>
          <a:blip r:embed="rId2"/>
          <a:srcRect/>
          <a:stretch>
            <a:fillRect/>
          </a:stretch>
        </p:blipFill>
        <p:spPr bwMode="auto">
          <a:xfrm>
            <a:off x="6791325" y="2378075"/>
            <a:ext cx="169863" cy="1644650"/>
          </a:xfrm>
          <a:prstGeom prst="rect">
            <a:avLst/>
          </a:prstGeom>
          <a:noFill/>
          <a:ln w="9525">
            <a:noFill/>
            <a:miter lim="800000"/>
            <a:headEnd/>
            <a:tailEnd/>
          </a:ln>
        </p:spPr>
      </p:pic>
      <p:sp>
        <p:nvSpPr>
          <p:cNvPr id="2" name="Vertical Title 1"/>
          <p:cNvSpPr>
            <a:spLocks noGrp="1"/>
          </p:cNvSpPr>
          <p:nvPr>
            <p:ph type="title" orient="vert"/>
          </p:nvPr>
        </p:nvSpPr>
        <p:spPr>
          <a:xfrm>
            <a:off x="7162800" y="537882"/>
            <a:ext cx="1524000" cy="5325036"/>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3"/>
          <p:cNvSpPr>
            <a:spLocks noGrp="1"/>
          </p:cNvSpPr>
          <p:nvPr>
            <p:ph type="dt" sz="half" idx="10"/>
          </p:nvPr>
        </p:nvSpPr>
        <p:spPr/>
        <p:txBody>
          <a:bodyPr/>
          <a:lstStyle>
            <a:lvl1pPr>
              <a:defRPr/>
            </a:lvl1pPr>
          </a:lstStyle>
          <a:p>
            <a:pPr>
              <a:defRPr/>
            </a:pPr>
            <a:fld id="{36F35E93-59F8-4549-9F34-F1001DB7D660}"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32BF7EF-258A-41D0-94C9-00456EF7AB8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smtClean="0"/>
          </a:p>
        </p:txBody>
      </p:sp>
      <p:sp>
        <p:nvSpPr>
          <p:cNvPr id="4" name="Rectangle 2"/>
          <p:cNvSpPr>
            <a:spLocks noGrp="1" noChangeArrowheads="1"/>
          </p:cNvSpPr>
          <p:nvPr>
            <p:ph type="dt" sz="half" idx="10"/>
          </p:nvPr>
        </p:nvSpPr>
        <p:spPr/>
        <p:txBody>
          <a:bodyPr/>
          <a:lstStyle>
            <a:lvl1pPr>
              <a:defRPr/>
            </a:lvl1pPr>
          </a:lstStyle>
          <a:p>
            <a:pPr>
              <a:defRPr/>
            </a:pPr>
            <a:endParaRPr lang="en-GB"/>
          </a:p>
        </p:txBody>
      </p:sp>
      <p:sp>
        <p:nvSpPr>
          <p:cNvPr id="5" name="Rectangle 3"/>
          <p:cNvSpPr>
            <a:spLocks noGrp="1" noChangeArrowheads="1"/>
          </p:cNvSpPr>
          <p:nvPr>
            <p:ph type="sldNum" sz="quarter" idx="11"/>
          </p:nvPr>
        </p:nvSpPr>
        <p:spPr/>
        <p:txBody>
          <a:bodyPr/>
          <a:lstStyle>
            <a:lvl1pPr>
              <a:defRPr/>
            </a:lvl1pPr>
          </a:lstStyle>
          <a:p>
            <a:pPr>
              <a:defRPr/>
            </a:pPr>
            <a:fld id="{02FA549B-CD2A-48B6-B428-78E232C97274}" type="slidenum">
              <a:rPr lang="en-GB"/>
              <a:pPr>
                <a:defRPr/>
              </a:pPr>
              <a:t>‹#›</a:t>
            </a:fld>
            <a:endParaRPr lang="en-GB"/>
          </a:p>
        </p:txBody>
      </p:sp>
      <p:sp>
        <p:nvSpPr>
          <p:cNvPr id="6" name="Rectangle 14"/>
          <p:cNvSpPr>
            <a:spLocks noGrp="1" noChangeArrowheads="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3"/>
          <p:cNvSpPr>
            <a:spLocks noGrp="1"/>
          </p:cNvSpPr>
          <p:nvPr>
            <p:ph type="dt" sz="half" idx="10"/>
          </p:nvPr>
        </p:nvSpPr>
        <p:spPr/>
        <p:txBody>
          <a:bodyPr/>
          <a:lstStyle>
            <a:lvl1pPr>
              <a:defRPr/>
            </a:lvl1pPr>
          </a:lstStyle>
          <a:p>
            <a:pPr>
              <a:defRPr/>
            </a:pPr>
            <a:fld id="{1221735E-4D99-4034-8C69-39C8B2A4473B}"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4A1EE3-1894-4B1C-8B36-E2DFB1D5EB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Glyph-SectionHeader.png"/>
          <p:cNvPicPr>
            <a:picLocks noChangeAspect="1"/>
          </p:cNvPicPr>
          <p:nvPr/>
        </p:nvPicPr>
        <p:blipFill>
          <a:blip r:embed="rId2"/>
          <a:srcRect/>
          <a:stretch>
            <a:fillRect/>
          </a:stretch>
        </p:blipFill>
        <p:spPr bwMode="auto">
          <a:xfrm>
            <a:off x="4038600" y="3173413"/>
            <a:ext cx="1066800" cy="590550"/>
          </a:xfrm>
          <a:prstGeom prst="rect">
            <a:avLst/>
          </a:prstGeom>
          <a:noFill/>
          <a:ln w="9525">
            <a:noFill/>
            <a:miter lim="800000"/>
            <a:headEnd/>
            <a:tailEnd/>
          </a:ln>
        </p:spPr>
      </p:pic>
      <p:sp>
        <p:nvSpPr>
          <p:cNvPr id="2" name="Title 1"/>
          <p:cNvSpPr>
            <a:spLocks noGrp="1"/>
          </p:cNvSpPr>
          <p:nvPr>
            <p:ph type="title"/>
          </p:nvPr>
        </p:nvSpPr>
        <p:spPr>
          <a:xfrm>
            <a:off x="685800" y="1626440"/>
            <a:ext cx="7770813" cy="1472184"/>
          </a:xfrm>
        </p:spPr>
        <p:txBody>
          <a:bodyPr anchor="b"/>
          <a:lstStyle>
            <a:lvl1pPr algn="ctr">
              <a:defRPr sz="5400" b="0" i="0" cap="none" baseline="0"/>
            </a:lvl1pPr>
          </a:lstStyle>
          <a:p>
            <a:r>
              <a:rPr lang="en-GB"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831689-E59D-45D3-8387-366056F15CF9}"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AC3C84-48E3-4CD6-AA1D-26B2506F55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6" name="Date Placeholder 4"/>
          <p:cNvSpPr>
            <a:spLocks noGrp="1"/>
          </p:cNvSpPr>
          <p:nvPr>
            <p:ph type="dt" sz="half" idx="10"/>
          </p:nvPr>
        </p:nvSpPr>
        <p:spPr/>
        <p:txBody>
          <a:bodyPr/>
          <a:lstStyle>
            <a:lvl1pPr>
              <a:defRPr/>
            </a:lvl1pPr>
          </a:lstStyle>
          <a:p>
            <a:pPr>
              <a:defRPr/>
            </a:pPr>
            <a:fld id="{1AC02706-1443-463C-BD62-72053234D17A}" type="datetimeFigureOut">
              <a:rPr lang="en-US"/>
              <a:pPr>
                <a:defRPr/>
              </a:pPr>
              <a:t>5/4/2011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F22C6C8-254A-480A-AD4C-02953F53B4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Text Placeholder 4"/>
          <p:cNvSpPr>
            <a:spLocks noGrp="1"/>
          </p:cNvSpPr>
          <p:nvPr>
            <p:ph type="body" sz="quarter" idx="3"/>
          </p:nvPr>
        </p:nvSpPr>
        <p:spPr>
          <a:xfrm>
            <a:off x="4800600" y="2027238"/>
            <a:ext cx="3657600" cy="639762"/>
          </a:xfrm>
        </p:spPr>
        <p:txBody>
          <a:bodyPr anchor="ctr"/>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8" name="Date Placeholder 6"/>
          <p:cNvSpPr>
            <a:spLocks noGrp="1"/>
          </p:cNvSpPr>
          <p:nvPr>
            <p:ph type="dt" sz="half" idx="10"/>
          </p:nvPr>
        </p:nvSpPr>
        <p:spPr/>
        <p:txBody>
          <a:bodyPr/>
          <a:lstStyle>
            <a:lvl1pPr>
              <a:defRPr/>
            </a:lvl1pPr>
          </a:lstStyle>
          <a:p>
            <a:pPr>
              <a:defRPr/>
            </a:pPr>
            <a:fld id="{980E967A-0FED-456A-A279-537962BFE5FA}" type="datetimeFigureOut">
              <a:rPr lang="en-US"/>
              <a:pPr>
                <a:defRPr/>
              </a:pPr>
              <a:t>5/4/2011</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FE61D973-A6BF-42EF-A22A-AEBCA26CCF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p>
            <a:r>
              <a:rPr lang="en-GB" smtClean="0"/>
              <a:t>Click to edit Master title style</a:t>
            </a:r>
            <a:endParaRPr/>
          </a:p>
        </p:txBody>
      </p:sp>
      <p:sp>
        <p:nvSpPr>
          <p:cNvPr id="4" name="Date Placeholder 2"/>
          <p:cNvSpPr>
            <a:spLocks noGrp="1"/>
          </p:cNvSpPr>
          <p:nvPr>
            <p:ph type="dt" sz="half" idx="10"/>
          </p:nvPr>
        </p:nvSpPr>
        <p:spPr/>
        <p:txBody>
          <a:bodyPr/>
          <a:lstStyle>
            <a:lvl1pPr>
              <a:defRPr/>
            </a:lvl1pPr>
          </a:lstStyle>
          <a:p>
            <a:pPr>
              <a:defRPr/>
            </a:pPr>
            <a:fld id="{64A885F1-3D61-47A0-8D15-295F1328552F}" type="datetimeFigureOut">
              <a:rPr lang="en-US"/>
              <a:pPr>
                <a:defRPr/>
              </a:pPr>
              <a:t>5/4/2011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6F694C0E-6FD7-454B-B683-9AC66186F6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3C19B7A1-8E46-4987-99B3-46FB7D7A2966}" type="slidenum">
              <a:rPr lang="en-US"/>
              <a:pPr>
                <a:defRPr/>
              </a:pPr>
              <a:t>‹#›</a:t>
            </a:fld>
            <a:endParaRPr lang="en-US"/>
          </a:p>
        </p:txBody>
      </p:sp>
      <p:sp>
        <p:nvSpPr>
          <p:cNvPr id="3" name="Date Placeholder 3"/>
          <p:cNvSpPr>
            <a:spLocks noGrp="1"/>
          </p:cNvSpPr>
          <p:nvPr>
            <p:ph type="dt" sz="half" idx="11"/>
          </p:nvPr>
        </p:nvSpPr>
        <p:spPr/>
        <p:txBody>
          <a:bodyPr/>
          <a:lstStyle>
            <a:lvl1pPr>
              <a:defRPr/>
            </a:lvl1pPr>
          </a:lstStyle>
          <a:p>
            <a:pPr>
              <a:defRPr/>
            </a:pPr>
            <a:fld id="{7C766F5D-68B5-455F-BC36-908931173CA2}" type="datetimeFigureOut">
              <a:rPr lang="en-US"/>
              <a:pPr>
                <a:defRPr/>
              </a:pPr>
              <a:t>5/4/2011</a:t>
            </a:fld>
            <a:endParaRPr lang="en-US"/>
          </a:p>
        </p:txBody>
      </p:sp>
      <p:sp>
        <p:nvSpPr>
          <p:cNvPr id="4"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descr="HR-Glyph-R3.png"/>
          <p:cNvPicPr>
            <a:picLocks noChangeAspect="1" noChangeArrowheads="1"/>
          </p:cNvPicPr>
          <p:nvPr/>
        </p:nvPicPr>
        <p:blipFill>
          <a:blip r:embed="rId2"/>
          <a:srcRect/>
          <a:stretch>
            <a:fillRect/>
          </a:stretch>
        </p:blipFill>
        <p:spPr bwMode="auto">
          <a:xfrm>
            <a:off x="1665288" y="2286000"/>
            <a:ext cx="1644650" cy="169863"/>
          </a:xfrm>
          <a:prstGeom prst="rect">
            <a:avLst/>
          </a:prstGeom>
          <a:noFill/>
          <a:ln w="9525">
            <a:noFill/>
            <a:miter lim="800000"/>
            <a:headEnd/>
            <a:tailEnd/>
          </a:ln>
        </p:spPr>
      </p:pic>
      <p:sp>
        <p:nvSpPr>
          <p:cNvPr id="2" name="Title 1"/>
          <p:cNvSpPr>
            <a:spLocks noGrp="1"/>
          </p:cNvSpPr>
          <p:nvPr>
            <p:ph type="title"/>
          </p:nvPr>
        </p:nvSpPr>
        <p:spPr>
          <a:xfrm>
            <a:off x="658906" y="914400"/>
            <a:ext cx="3657600" cy="1162050"/>
          </a:xfrm>
        </p:spPr>
        <p:txBody>
          <a:bodyPr anchor="b"/>
          <a:lstStyle>
            <a:lvl1pPr algn="ctr">
              <a:defRPr sz="3800" b="0"/>
            </a:lvl1pPr>
          </a:lstStyle>
          <a:p>
            <a:r>
              <a:rPr lang="en-GB"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9A77A214-E02C-4491-B1D9-CD418FF99AE3}" type="datetimeFigureOut">
              <a:rPr lang="en-US"/>
              <a:pPr>
                <a:defRPr/>
              </a:pPr>
              <a:t>5/4/2011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40F0384E-E138-4B03-B6D2-C95DDA0332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descr="HR-Glyph-R3.png"/>
          <p:cNvPicPr>
            <a:picLocks noChangeAspect="1" noChangeArrowheads="1"/>
          </p:cNvPicPr>
          <p:nvPr/>
        </p:nvPicPr>
        <p:blipFill>
          <a:blip r:embed="rId2"/>
          <a:srcRect/>
          <a:stretch>
            <a:fillRect/>
          </a:stretch>
        </p:blipFill>
        <p:spPr bwMode="auto">
          <a:xfrm>
            <a:off x="5805488" y="2286000"/>
            <a:ext cx="1644650" cy="169863"/>
          </a:xfrm>
          <a:prstGeom prst="rect">
            <a:avLst/>
          </a:prstGeom>
          <a:noFill/>
          <a:ln w="9525">
            <a:noFill/>
            <a:miter lim="800000"/>
            <a:headEnd/>
            <a:tailEnd/>
          </a:ln>
        </p:spPr>
      </p:pic>
      <p:sp>
        <p:nvSpPr>
          <p:cNvPr id="2" name="Title 1"/>
          <p:cNvSpPr>
            <a:spLocks noGrp="1"/>
          </p:cNvSpPr>
          <p:nvPr>
            <p:ph type="title"/>
          </p:nvPr>
        </p:nvSpPr>
        <p:spPr>
          <a:xfrm>
            <a:off x="4799013" y="914400"/>
            <a:ext cx="3657600" cy="1161288"/>
          </a:xfrm>
          <a:effectLst/>
        </p:spPr>
        <p:txBody>
          <a:bodyPr anchor="b"/>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GB"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noProof="0"/>
          </a:p>
        </p:txBody>
      </p:sp>
      <p:sp>
        <p:nvSpPr>
          <p:cNvPr id="4" name="Text Placeholder 3"/>
          <p:cNvSpPr>
            <a:spLocks noGrp="1"/>
          </p:cNvSpPr>
          <p:nvPr>
            <p:ph type="body" sz="half" idx="2"/>
          </p:nvPr>
        </p:nvSpPr>
        <p:spPr>
          <a:xfrm>
            <a:off x="4799013" y="2587752"/>
            <a:ext cx="3657600" cy="2898648"/>
          </a:xfrm>
        </p:spPr>
        <p:txBody>
          <a:bodyPr rtlCol="0">
            <a:normAutofit/>
          </a:bodyPr>
          <a:lstStyle>
            <a:lvl1pPr marL="0" indent="0" algn="ctr">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7D84DEBE-EA8A-47AE-BFAF-962FABBA4531}" type="datetimeFigureOut">
              <a:rPr lang="en-US"/>
              <a:pPr>
                <a:defRPr/>
              </a:pPr>
              <a:t>5/4/2011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CD2E192A-1C95-44D1-A8EE-7599FA2933C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675"/>
            <a:ext cx="5334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fld id="{62760BE1-DC01-46F8-8941-0BD2C99BEB8B}" type="slidenum">
              <a:rPr lang="en-US"/>
              <a:pPr>
                <a:defRPr/>
              </a:pPr>
              <a:t>‹#›</a:t>
            </a:fld>
            <a:endParaRPr lang="en-US"/>
          </a:p>
        </p:txBody>
      </p:sp>
      <p:sp>
        <p:nvSpPr>
          <p:cNvPr id="2" name="Title Placeholder 1"/>
          <p:cNvSpPr>
            <a:spLocks noGrp="1"/>
          </p:cNvSpPr>
          <p:nvPr>
            <p:ph type="title"/>
          </p:nvPr>
        </p:nvSpPr>
        <p:spPr>
          <a:xfrm>
            <a:off x="685800" y="66675"/>
            <a:ext cx="7770813" cy="1371600"/>
          </a:xfrm>
          <a:prstGeom prst="rect">
            <a:avLst/>
          </a:prstGeom>
          <a:effectLst/>
        </p:spPr>
        <p:txBody>
          <a:bodyPr vert="horz" lIns="91440" tIns="45720" rIns="91440" bIns="45720" rtlCol="0" anchor="ctr" anchorCtr="0">
            <a:noAutofit/>
          </a:bodyPr>
          <a:lstStyle/>
          <a:p>
            <a:r>
              <a:rPr lang="en-GB" smtClean="0"/>
              <a:t>Click to edit Master title style</a:t>
            </a:r>
            <a:endParaRPr/>
          </a:p>
        </p:txBody>
      </p:sp>
      <p:sp>
        <p:nvSpPr>
          <p:cNvPr id="1028" name="Text Placeholder 2"/>
          <p:cNvSpPr>
            <a:spLocks noGrp="1"/>
          </p:cNvSpPr>
          <p:nvPr>
            <p:ph type="body" idx="1"/>
          </p:nvPr>
        </p:nvSpPr>
        <p:spPr bwMode="auto">
          <a:xfrm>
            <a:off x="685800" y="2209800"/>
            <a:ext cx="7770813"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nb-NO" smtClean="0"/>
          </a:p>
        </p:txBody>
      </p:sp>
      <p:sp>
        <p:nvSpPr>
          <p:cNvPr id="4" name="Date Placeholder 3"/>
          <p:cNvSpPr>
            <a:spLocks noGrp="1"/>
          </p:cNvSpPr>
          <p:nvPr>
            <p:ph type="dt" sz="half" idx="2"/>
          </p:nvPr>
        </p:nvSpPr>
        <p:spPr>
          <a:xfrm>
            <a:off x="6400800" y="6289675"/>
            <a:ext cx="23749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D1B93AC-7673-428B-9497-AF9439FDDA4E}" type="datetimeFigureOut">
              <a:rPr lang="en-US"/>
              <a:pPr>
                <a:defRPr/>
              </a:pPr>
              <a:t>5/4/2011</a:t>
            </a:fld>
            <a:endParaRPr lang="en-US"/>
          </a:p>
        </p:txBody>
      </p:sp>
      <p:sp>
        <p:nvSpPr>
          <p:cNvPr id="5" name="Footer Placeholder 4"/>
          <p:cNvSpPr>
            <a:spLocks noGrp="1"/>
          </p:cNvSpPr>
          <p:nvPr>
            <p:ph type="ftr" sz="quarter" idx="3"/>
          </p:nvPr>
        </p:nvSpPr>
        <p:spPr>
          <a:xfrm>
            <a:off x="349250" y="6289675"/>
            <a:ext cx="315595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Tree>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85" r:id="rId7"/>
    <p:sldLayoutId id="2147483692" r:id="rId8"/>
    <p:sldLayoutId id="2147483693" r:id="rId9"/>
    <p:sldLayoutId id="2147483694" r:id="rId10"/>
    <p:sldLayoutId id="2147483695" r:id="rId11"/>
    <p:sldLayoutId id="2147483696" r:id="rId12"/>
    <p:sldLayoutId id="2147483697" r:id="rId13"/>
  </p:sldLayoutIdLst>
  <p:txStyles>
    <p:titleStyle>
      <a:lvl1pPr algn="ctr" rtl="0" fontAlgn="base">
        <a:spcBef>
          <a:spcPct val="0"/>
        </a:spcBef>
        <a:spcAft>
          <a:spcPct val="0"/>
        </a:spcAft>
        <a:defRPr sz="5000" kern="1200">
          <a:solidFill>
            <a:schemeClr val="tx2"/>
          </a:solidFill>
          <a:effectLst>
            <a:outerShdw blurRad="38100" dist="12700" algn="l" rotWithShape="0">
              <a:prstClr val="black">
                <a:alpha val="40000"/>
              </a:prstClr>
            </a:outerShdw>
          </a:effectLst>
          <a:latin typeface="+mj-lt"/>
          <a:ea typeface="+mj-ea"/>
          <a:cs typeface="+mj-cs"/>
        </a:defRPr>
      </a:lvl1pPr>
      <a:lvl2pPr algn="ctr" rtl="0" fontAlgn="base">
        <a:spcBef>
          <a:spcPct val="0"/>
        </a:spcBef>
        <a:spcAft>
          <a:spcPct val="0"/>
        </a:spcAft>
        <a:defRPr sz="5000">
          <a:solidFill>
            <a:schemeClr val="tx2"/>
          </a:solidFill>
          <a:latin typeface="Calisto MT" pitchFamily="18" charset="0"/>
        </a:defRPr>
      </a:lvl2pPr>
      <a:lvl3pPr algn="ctr" rtl="0" fontAlgn="base">
        <a:spcBef>
          <a:spcPct val="0"/>
        </a:spcBef>
        <a:spcAft>
          <a:spcPct val="0"/>
        </a:spcAft>
        <a:defRPr sz="5000">
          <a:solidFill>
            <a:schemeClr val="tx2"/>
          </a:solidFill>
          <a:latin typeface="Calisto MT" pitchFamily="18" charset="0"/>
        </a:defRPr>
      </a:lvl3pPr>
      <a:lvl4pPr algn="ctr" rtl="0" fontAlgn="base">
        <a:spcBef>
          <a:spcPct val="0"/>
        </a:spcBef>
        <a:spcAft>
          <a:spcPct val="0"/>
        </a:spcAft>
        <a:defRPr sz="5000">
          <a:solidFill>
            <a:schemeClr val="tx2"/>
          </a:solidFill>
          <a:latin typeface="Calisto MT" pitchFamily="18" charset="0"/>
        </a:defRPr>
      </a:lvl4pPr>
      <a:lvl5pPr algn="ctr" rtl="0" fontAlgn="base">
        <a:spcBef>
          <a:spcPct val="0"/>
        </a:spcBef>
        <a:spcAft>
          <a:spcPct val="0"/>
        </a:spcAft>
        <a:defRPr sz="5000">
          <a:solidFill>
            <a:schemeClr val="tx2"/>
          </a:solidFill>
          <a:latin typeface="Calisto MT" pitchFamily="18" charset="0"/>
        </a:defRPr>
      </a:lvl5pPr>
      <a:lvl6pPr marL="457200" algn="ctr" rtl="0" fontAlgn="base">
        <a:spcBef>
          <a:spcPct val="0"/>
        </a:spcBef>
        <a:spcAft>
          <a:spcPct val="0"/>
        </a:spcAft>
        <a:defRPr sz="5000">
          <a:solidFill>
            <a:schemeClr val="tx2"/>
          </a:solidFill>
          <a:latin typeface="Calisto MT" pitchFamily="18" charset="0"/>
        </a:defRPr>
      </a:lvl6pPr>
      <a:lvl7pPr marL="914400" algn="ctr" rtl="0" fontAlgn="base">
        <a:spcBef>
          <a:spcPct val="0"/>
        </a:spcBef>
        <a:spcAft>
          <a:spcPct val="0"/>
        </a:spcAft>
        <a:defRPr sz="5000">
          <a:solidFill>
            <a:schemeClr val="tx2"/>
          </a:solidFill>
          <a:latin typeface="Calisto MT" pitchFamily="18" charset="0"/>
        </a:defRPr>
      </a:lvl7pPr>
      <a:lvl8pPr marL="1371600" algn="ctr" rtl="0" fontAlgn="base">
        <a:spcBef>
          <a:spcPct val="0"/>
        </a:spcBef>
        <a:spcAft>
          <a:spcPct val="0"/>
        </a:spcAft>
        <a:defRPr sz="5000">
          <a:solidFill>
            <a:schemeClr val="tx2"/>
          </a:solidFill>
          <a:latin typeface="Calisto MT" pitchFamily="18" charset="0"/>
        </a:defRPr>
      </a:lvl8pPr>
      <a:lvl9pPr marL="1828800" algn="ctr" rtl="0" fontAlgn="base">
        <a:spcBef>
          <a:spcPct val="0"/>
        </a:spcBef>
        <a:spcAft>
          <a:spcPct val="0"/>
        </a:spcAft>
        <a:defRPr sz="5000">
          <a:solidFill>
            <a:schemeClr val="tx2"/>
          </a:solidFill>
          <a:latin typeface="Calisto MT" pitchFamily="18" charset="0"/>
        </a:defRPr>
      </a:lvl9pPr>
    </p:titleStyle>
    <p:bodyStyle>
      <a:lvl1pPr marL="457200" indent="-457200" algn="l" rtl="0" fontAlgn="base">
        <a:spcBef>
          <a:spcPts val="2000"/>
        </a:spcBef>
        <a:spcAft>
          <a:spcPct val="0"/>
        </a:spcAft>
        <a:buClr>
          <a:srgbClr val="8E887C"/>
        </a:buClr>
        <a:buFont typeface="Wingdings" pitchFamily="2" charset="2"/>
        <a:buChar char=""/>
        <a:defRPr sz="2400" kern="1200">
          <a:solidFill>
            <a:schemeClr val="tx2"/>
          </a:solidFill>
          <a:latin typeface="+mn-lt"/>
          <a:ea typeface="+mn-ea"/>
          <a:cs typeface="+mn-cs"/>
        </a:defRPr>
      </a:lvl1pPr>
      <a:lvl2pPr marL="914400" indent="-457200" algn="l" rtl="0" fontAlgn="base">
        <a:spcBef>
          <a:spcPts val="600"/>
        </a:spcBef>
        <a:spcAft>
          <a:spcPct val="0"/>
        </a:spcAft>
        <a:buClr>
          <a:srgbClr val="47443E"/>
        </a:buClr>
        <a:buFont typeface="Wingdings" pitchFamily="2" charset="2"/>
        <a:buChar char=""/>
        <a:defRPr sz="2200" kern="1200">
          <a:solidFill>
            <a:schemeClr val="tx2"/>
          </a:solidFill>
          <a:latin typeface="+mn-lt"/>
          <a:ea typeface="+mn-ea"/>
          <a:cs typeface="+mn-cs"/>
        </a:defRPr>
      </a:lvl2pPr>
      <a:lvl3pPr marL="1371600" indent="-457200" algn="l" rtl="0" fontAlgn="base">
        <a:spcBef>
          <a:spcPts val="600"/>
        </a:spcBef>
        <a:spcAft>
          <a:spcPct val="0"/>
        </a:spcAft>
        <a:buClr>
          <a:srgbClr val="8E887C"/>
        </a:buClr>
        <a:buFont typeface="Wingdings" pitchFamily="2" charset="2"/>
        <a:buChar char=""/>
        <a:defRPr sz="2000" kern="1200">
          <a:solidFill>
            <a:schemeClr val="tx2"/>
          </a:solidFill>
          <a:latin typeface="+mn-lt"/>
          <a:ea typeface="+mn-ea"/>
          <a:cs typeface="+mn-cs"/>
        </a:defRPr>
      </a:lvl3pPr>
      <a:lvl4pPr marL="1828800" indent="-457200" algn="l" rtl="0" fontAlgn="base">
        <a:spcBef>
          <a:spcPts val="600"/>
        </a:spcBef>
        <a:spcAft>
          <a:spcPct val="0"/>
        </a:spcAft>
        <a:buClr>
          <a:srgbClr val="47443E"/>
        </a:buClr>
        <a:buFont typeface="Wingdings" pitchFamily="2" charset="2"/>
        <a:buChar char=""/>
        <a:defRPr kern="1200">
          <a:solidFill>
            <a:schemeClr val="tx2"/>
          </a:solidFill>
          <a:latin typeface="+mn-lt"/>
          <a:ea typeface="+mn-ea"/>
          <a:cs typeface="+mn-cs"/>
        </a:defRPr>
      </a:lvl4pPr>
      <a:lvl5pPr marL="2286000" indent="-457200" algn="l" rtl="0" fontAlgn="base">
        <a:spcBef>
          <a:spcPts val="600"/>
        </a:spcBef>
        <a:spcAft>
          <a:spcPct val="0"/>
        </a:spcAft>
        <a:buClr>
          <a:srgbClr val="8E887C"/>
        </a:buClr>
        <a:buFont typeface="Wingdings" pitchFamily="2" charset="2"/>
        <a:buChar char=""/>
        <a:defRPr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188"/>
            <a:ext cx="7772400" cy="1470025"/>
          </a:xfrm>
        </p:spPr>
        <p:txBody>
          <a:bodyPr/>
          <a:lstStyle/>
          <a:p>
            <a:pPr fontAlgn="auto">
              <a:spcAft>
                <a:spcPts val="0"/>
              </a:spcAft>
              <a:defRPr/>
            </a:pPr>
            <a:r>
              <a:rPr lang="en-GB" sz="3600" b="1" dirty="0" smtClean="0">
                <a:solidFill>
                  <a:schemeClr val="accent1">
                    <a:lumMod val="75000"/>
                  </a:schemeClr>
                </a:solidFill>
              </a:rPr>
              <a:t>Crisis Resolution/Home Treatment</a:t>
            </a:r>
            <a:br>
              <a:rPr lang="en-GB" sz="3600" b="1" dirty="0" smtClean="0">
                <a:solidFill>
                  <a:schemeClr val="accent1">
                    <a:lumMod val="75000"/>
                  </a:schemeClr>
                </a:solidFill>
              </a:rPr>
            </a:br>
            <a:r>
              <a:rPr lang="en-GB" sz="2800" b="1" dirty="0" smtClean="0">
                <a:solidFill>
                  <a:schemeClr val="accent1">
                    <a:lumMod val="75000"/>
                  </a:schemeClr>
                </a:solidFill>
              </a:rPr>
              <a:t>Developing Critical Components</a:t>
            </a:r>
            <a:endParaRPr lang="en-US" sz="2800" b="1" dirty="0">
              <a:solidFill>
                <a:schemeClr val="accent1">
                  <a:lumMod val="75000"/>
                </a:schemeClr>
              </a:solidFill>
            </a:endParaRPr>
          </a:p>
        </p:txBody>
      </p:sp>
      <p:sp>
        <p:nvSpPr>
          <p:cNvPr id="3" name="Subtitle 2"/>
          <p:cNvSpPr>
            <a:spLocks noGrp="1"/>
          </p:cNvSpPr>
          <p:nvPr>
            <p:ph type="subTitle" idx="1"/>
          </p:nvPr>
        </p:nvSpPr>
        <p:spPr>
          <a:xfrm>
            <a:off x="685800" y="3810000"/>
            <a:ext cx="7770813" cy="1752600"/>
          </a:xfrm>
        </p:spPr>
        <p:txBody>
          <a:bodyPr rtlCol="0">
            <a:normAutofit fontScale="92500" lnSpcReduction="10000"/>
          </a:bodyPr>
          <a:lstStyle/>
          <a:p>
            <a:pPr fontAlgn="auto">
              <a:spcAft>
                <a:spcPts val="0"/>
              </a:spcAft>
              <a:buClr>
                <a:schemeClr val="accent3"/>
              </a:buClr>
              <a:defRPr/>
            </a:pPr>
            <a:r>
              <a:rPr lang="en-GB" b="1" dirty="0" smtClean="0">
                <a:solidFill>
                  <a:srgbClr val="1F3155"/>
                </a:solidFill>
              </a:rPr>
              <a:t/>
            </a:r>
            <a:br>
              <a:rPr lang="en-GB" b="1" dirty="0" smtClean="0">
                <a:solidFill>
                  <a:srgbClr val="1F3155"/>
                </a:solidFill>
              </a:rPr>
            </a:br>
            <a:r>
              <a:rPr lang="en-GB" b="1" dirty="0" smtClean="0">
                <a:solidFill>
                  <a:srgbClr val="1F3155"/>
                </a:solidFill>
              </a:rPr>
              <a:t/>
            </a:r>
            <a:br>
              <a:rPr lang="en-GB" b="1" dirty="0" smtClean="0">
                <a:solidFill>
                  <a:srgbClr val="1F3155"/>
                </a:solidFill>
              </a:rPr>
            </a:br>
            <a:r>
              <a:rPr lang="en-GB" sz="2000" b="1" dirty="0" smtClean="0">
                <a:solidFill>
                  <a:srgbClr val="1F3155"/>
                </a:solidFill>
              </a:rPr>
              <a:t>Kevin Heffernan</a:t>
            </a:r>
          </a:p>
          <a:p>
            <a:pPr fontAlgn="auto">
              <a:spcAft>
                <a:spcPts val="0"/>
              </a:spcAft>
              <a:buClr>
                <a:schemeClr val="accent3"/>
              </a:buClr>
              <a:defRPr/>
            </a:pPr>
            <a:endParaRPr lang="en-GB" sz="2000" b="1" dirty="0" smtClean="0">
              <a:solidFill>
                <a:srgbClr val="1F3155"/>
              </a:solidFill>
            </a:endParaRPr>
          </a:p>
          <a:p>
            <a:pPr fontAlgn="auto">
              <a:spcAft>
                <a:spcPts val="0"/>
              </a:spcAft>
              <a:buClr>
                <a:schemeClr val="accent3"/>
              </a:buClr>
              <a:defRPr/>
            </a:pPr>
            <a:r>
              <a:rPr lang="en-GB" sz="1730" b="1" dirty="0" smtClean="0">
                <a:solidFill>
                  <a:srgbClr val="1F3155"/>
                </a:solidFill>
              </a:rPr>
              <a:t>Honorary Research Fellow</a:t>
            </a:r>
            <a:r>
              <a:rPr lang="en-GB" sz="3600" b="1" dirty="0" smtClean="0">
                <a:solidFill>
                  <a:srgbClr val="1F3155"/>
                </a:solidFill>
              </a:rPr>
              <a:t/>
            </a:r>
            <a:br>
              <a:rPr lang="en-GB" sz="3600" b="1" dirty="0" smtClean="0">
                <a:solidFill>
                  <a:srgbClr val="1F3155"/>
                </a:solidFill>
              </a:rPr>
            </a:br>
            <a:r>
              <a:rPr lang="en-GB" b="1" dirty="0" smtClean="0">
                <a:solidFill>
                  <a:srgbClr val="1F3155"/>
                </a:solidFill>
              </a:rPr>
              <a:t>Centre for Community Mental Health</a:t>
            </a:r>
            <a:br>
              <a:rPr lang="en-GB" b="1" dirty="0" smtClean="0">
                <a:solidFill>
                  <a:srgbClr val="1F3155"/>
                </a:solidFill>
              </a:rPr>
            </a:br>
            <a:r>
              <a:rPr lang="en-GB" b="1" dirty="0" smtClean="0">
                <a:solidFill>
                  <a:srgbClr val="1F3155"/>
                </a:solidFill>
              </a:rPr>
              <a:t>Birmingham City University</a:t>
            </a:r>
            <a:endParaRPr lang="en-US" b="1" dirty="0">
              <a:solidFill>
                <a:srgbClr val="1F3155"/>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4"/>
          <p:cNvSpPr>
            <a:spLocks noGrp="1" noChangeArrowheads="1"/>
          </p:cNvSpPr>
          <p:nvPr>
            <p:ph type="title"/>
          </p:nvPr>
        </p:nvSpPr>
        <p:spPr>
          <a:xfrm>
            <a:off x="381000" y="1371600"/>
            <a:ext cx="8229600" cy="1143000"/>
          </a:xfrm>
        </p:spPr>
        <p:txBody>
          <a:bodyPr/>
          <a:lstStyle/>
          <a:p>
            <a:pPr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endParaRPr lang="en-US" sz="1200" b="1" dirty="0" smtClean="0">
              <a:latin typeface="Tahoma" charset="0"/>
              <a:ea typeface="Tahoma" charset="0"/>
              <a:cs typeface="Tahoma" charset="0"/>
            </a:endParaRPr>
          </a:p>
        </p:txBody>
      </p:sp>
      <p:cxnSp>
        <p:nvCxnSpPr>
          <p:cNvPr id="4" name="Straight Arrow Connector 3"/>
          <p:cNvCxnSpPr/>
          <p:nvPr/>
        </p:nvCxnSpPr>
        <p:spPr>
          <a:xfrm rot="5400000">
            <a:off x="1751807" y="3429794"/>
            <a:ext cx="5029200" cy="1587"/>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rot="10800000">
            <a:off x="990600" y="3276600"/>
            <a:ext cx="6705600"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34820" name="TextBox 14"/>
          <p:cNvSpPr txBox="1">
            <a:spLocks noChangeArrowheads="1"/>
          </p:cNvSpPr>
          <p:nvPr/>
        </p:nvSpPr>
        <p:spPr bwMode="auto">
          <a:xfrm>
            <a:off x="2733675" y="457200"/>
            <a:ext cx="3173413" cy="369888"/>
          </a:xfrm>
          <a:prstGeom prst="rect">
            <a:avLst/>
          </a:prstGeom>
          <a:noFill/>
          <a:ln w="9525">
            <a:noFill/>
            <a:miter lim="800000"/>
            <a:headEnd/>
            <a:tailEnd/>
          </a:ln>
        </p:spPr>
        <p:txBody>
          <a:bodyPr wrap="none">
            <a:spAutoFit/>
          </a:bodyPr>
          <a:lstStyle/>
          <a:p>
            <a:r>
              <a:rPr lang="en-US" b="1">
                <a:solidFill>
                  <a:srgbClr val="FF0000"/>
                </a:solidFill>
                <a:latin typeface="Calisto MT" pitchFamily="18" charset="0"/>
              </a:rPr>
              <a:t>High Caseload Low Intensity</a:t>
            </a:r>
          </a:p>
        </p:txBody>
      </p:sp>
      <p:sp>
        <p:nvSpPr>
          <p:cNvPr id="34821" name="TextBox 15"/>
          <p:cNvSpPr txBox="1">
            <a:spLocks noChangeArrowheads="1"/>
          </p:cNvSpPr>
          <p:nvPr/>
        </p:nvSpPr>
        <p:spPr bwMode="auto">
          <a:xfrm>
            <a:off x="2743200" y="6107113"/>
            <a:ext cx="3173413" cy="369887"/>
          </a:xfrm>
          <a:prstGeom prst="rect">
            <a:avLst/>
          </a:prstGeom>
          <a:noFill/>
          <a:ln w="9525">
            <a:noFill/>
            <a:miter lim="800000"/>
            <a:headEnd/>
            <a:tailEnd/>
          </a:ln>
        </p:spPr>
        <p:txBody>
          <a:bodyPr wrap="none">
            <a:spAutoFit/>
          </a:bodyPr>
          <a:lstStyle/>
          <a:p>
            <a:r>
              <a:rPr lang="en-US" b="1">
                <a:solidFill>
                  <a:srgbClr val="FF0000"/>
                </a:solidFill>
                <a:latin typeface="Calisto MT" pitchFamily="18" charset="0"/>
              </a:rPr>
              <a:t>Low Caseload High Intensity</a:t>
            </a:r>
          </a:p>
        </p:txBody>
      </p:sp>
      <p:sp>
        <p:nvSpPr>
          <p:cNvPr id="34822" name="TextBox 16"/>
          <p:cNvSpPr txBox="1">
            <a:spLocks noChangeArrowheads="1"/>
          </p:cNvSpPr>
          <p:nvPr/>
        </p:nvSpPr>
        <p:spPr bwMode="auto">
          <a:xfrm>
            <a:off x="1447800" y="838200"/>
            <a:ext cx="2865438" cy="1784350"/>
          </a:xfrm>
          <a:prstGeom prst="rect">
            <a:avLst/>
          </a:prstGeom>
          <a:noFill/>
          <a:ln w="9525">
            <a:noFill/>
            <a:miter lim="800000"/>
            <a:headEnd/>
            <a:tailEnd/>
          </a:ln>
        </p:spPr>
        <p:txBody>
          <a:bodyPr wrap="none">
            <a:spAutoFit/>
          </a:bodyPr>
          <a:lstStyle/>
          <a:p>
            <a:r>
              <a:rPr lang="en-US" sz="2000" b="1">
                <a:solidFill>
                  <a:srgbClr val="008000"/>
                </a:solidFill>
                <a:latin typeface="Calisto MT" pitchFamily="18" charset="0"/>
              </a:rPr>
              <a:t>Primary Care MH team</a:t>
            </a:r>
          </a:p>
          <a:p>
            <a:r>
              <a:rPr lang="en-US">
                <a:latin typeface="Calisto MT" pitchFamily="18" charset="0"/>
              </a:rPr>
              <a:t>1:30</a:t>
            </a:r>
          </a:p>
          <a:p>
            <a:r>
              <a:rPr lang="en-US">
                <a:latin typeface="Calisto MT" pitchFamily="18" charset="0"/>
              </a:rPr>
              <a:t>20 staff</a:t>
            </a:r>
          </a:p>
          <a:p>
            <a:r>
              <a:rPr lang="en-US">
                <a:latin typeface="Calisto MT" pitchFamily="18" charset="0"/>
              </a:rPr>
              <a:t>600 Cases</a:t>
            </a:r>
          </a:p>
          <a:p>
            <a:r>
              <a:rPr lang="en-US">
                <a:latin typeface="Calisto MT" pitchFamily="18" charset="0"/>
              </a:rPr>
              <a:t>Weekly - Monthly</a:t>
            </a:r>
          </a:p>
          <a:p>
            <a:endParaRPr lang="en-US">
              <a:latin typeface="Calisto MT" pitchFamily="18" charset="0"/>
            </a:endParaRPr>
          </a:p>
        </p:txBody>
      </p:sp>
      <p:sp>
        <p:nvSpPr>
          <p:cNvPr id="34823" name="TextBox 17"/>
          <p:cNvSpPr txBox="1">
            <a:spLocks noChangeArrowheads="1"/>
          </p:cNvSpPr>
          <p:nvPr/>
        </p:nvSpPr>
        <p:spPr bwMode="auto">
          <a:xfrm>
            <a:off x="5105400" y="3962400"/>
            <a:ext cx="2352675" cy="1938338"/>
          </a:xfrm>
          <a:prstGeom prst="rect">
            <a:avLst/>
          </a:prstGeom>
          <a:noFill/>
          <a:ln w="9525">
            <a:noFill/>
            <a:miter lim="800000"/>
            <a:headEnd/>
            <a:tailEnd/>
          </a:ln>
        </p:spPr>
        <p:txBody>
          <a:bodyPr wrap="none">
            <a:spAutoFit/>
          </a:bodyPr>
          <a:lstStyle/>
          <a:p>
            <a:r>
              <a:rPr lang="en-US" sz="2000" b="1">
                <a:solidFill>
                  <a:srgbClr val="660066"/>
                </a:solidFill>
                <a:latin typeface="Calisto MT" pitchFamily="18" charset="0"/>
              </a:rPr>
              <a:t>Assertive Outreach </a:t>
            </a:r>
          </a:p>
          <a:p>
            <a:r>
              <a:rPr lang="en-US" sz="2000">
                <a:latin typeface="Calisto MT" pitchFamily="18" charset="0"/>
              </a:rPr>
              <a:t>1:10</a:t>
            </a:r>
          </a:p>
          <a:p>
            <a:r>
              <a:rPr lang="en-US" sz="2000">
                <a:latin typeface="Calisto MT" pitchFamily="18" charset="0"/>
              </a:rPr>
              <a:t>12 staff</a:t>
            </a:r>
          </a:p>
          <a:p>
            <a:r>
              <a:rPr lang="en-US" sz="2000">
                <a:latin typeface="Calisto MT" pitchFamily="18" charset="0"/>
              </a:rPr>
              <a:t>123 Cases</a:t>
            </a:r>
          </a:p>
          <a:p>
            <a:r>
              <a:rPr lang="en-US" sz="2000">
                <a:latin typeface="Calisto MT" pitchFamily="18" charset="0"/>
              </a:rPr>
              <a:t>Daily - Weekly</a:t>
            </a:r>
          </a:p>
          <a:p>
            <a:endParaRPr lang="en-US" sz="2000">
              <a:latin typeface="Calisto MT" pitchFamily="18" charset="0"/>
            </a:endParaRPr>
          </a:p>
        </p:txBody>
      </p:sp>
      <p:sp>
        <p:nvSpPr>
          <p:cNvPr id="34824" name="TextBox 18"/>
          <p:cNvSpPr txBox="1">
            <a:spLocks noChangeArrowheads="1"/>
          </p:cNvSpPr>
          <p:nvPr/>
        </p:nvSpPr>
        <p:spPr bwMode="auto">
          <a:xfrm>
            <a:off x="6008688" y="1524000"/>
            <a:ext cx="2994025" cy="1784350"/>
          </a:xfrm>
          <a:prstGeom prst="rect">
            <a:avLst/>
          </a:prstGeom>
          <a:noFill/>
          <a:ln w="9525">
            <a:noFill/>
            <a:miter lim="800000"/>
            <a:headEnd/>
            <a:tailEnd/>
          </a:ln>
        </p:spPr>
        <p:txBody>
          <a:bodyPr wrap="none">
            <a:spAutoFit/>
          </a:bodyPr>
          <a:lstStyle/>
          <a:p>
            <a:r>
              <a:rPr lang="en-US" sz="2000" b="1">
                <a:solidFill>
                  <a:srgbClr val="0000FF"/>
                </a:solidFill>
                <a:latin typeface="Calisto MT" pitchFamily="18" charset="0"/>
              </a:rPr>
              <a:t>Rehabilitation/Recovery </a:t>
            </a:r>
          </a:p>
          <a:p>
            <a:r>
              <a:rPr lang="en-US">
                <a:latin typeface="Calisto MT" pitchFamily="18" charset="0"/>
              </a:rPr>
              <a:t>1:25</a:t>
            </a:r>
          </a:p>
          <a:p>
            <a:r>
              <a:rPr lang="en-US">
                <a:latin typeface="Calisto MT" pitchFamily="18" charset="0"/>
              </a:rPr>
              <a:t>15 staff</a:t>
            </a:r>
          </a:p>
          <a:p>
            <a:r>
              <a:rPr lang="en-US">
                <a:latin typeface="Calisto MT" pitchFamily="18" charset="0"/>
              </a:rPr>
              <a:t>370 Cases</a:t>
            </a:r>
          </a:p>
          <a:p>
            <a:r>
              <a:rPr lang="en-US">
                <a:latin typeface="Calisto MT" pitchFamily="18" charset="0"/>
              </a:rPr>
              <a:t>Weekly - Fortnightly</a:t>
            </a:r>
          </a:p>
          <a:p>
            <a:endParaRPr lang="en-US">
              <a:latin typeface="Calisto MT" pitchFamily="18" charset="0"/>
            </a:endParaRPr>
          </a:p>
        </p:txBody>
      </p:sp>
      <p:sp>
        <p:nvSpPr>
          <p:cNvPr id="34825" name="TextBox 19"/>
          <p:cNvSpPr txBox="1">
            <a:spLocks noChangeArrowheads="1"/>
          </p:cNvSpPr>
          <p:nvPr/>
        </p:nvSpPr>
        <p:spPr bwMode="auto">
          <a:xfrm>
            <a:off x="1219200" y="4419600"/>
            <a:ext cx="3070225" cy="1938338"/>
          </a:xfrm>
          <a:prstGeom prst="rect">
            <a:avLst/>
          </a:prstGeom>
          <a:noFill/>
          <a:ln w="9525">
            <a:noFill/>
            <a:miter lim="800000"/>
            <a:headEnd/>
            <a:tailEnd/>
          </a:ln>
        </p:spPr>
        <p:txBody>
          <a:bodyPr wrap="none">
            <a:spAutoFit/>
          </a:bodyPr>
          <a:lstStyle/>
          <a:p>
            <a:r>
              <a:rPr lang="en-US" sz="2000" b="1">
                <a:solidFill>
                  <a:srgbClr val="000090"/>
                </a:solidFill>
                <a:latin typeface="Calisto MT" pitchFamily="18" charset="0"/>
              </a:rPr>
              <a:t>Home Treatment </a:t>
            </a:r>
          </a:p>
          <a:p>
            <a:r>
              <a:rPr lang="en-US" sz="2000">
                <a:latin typeface="Calisto MT" pitchFamily="18" charset="0"/>
              </a:rPr>
              <a:t>1:2</a:t>
            </a:r>
          </a:p>
          <a:p>
            <a:r>
              <a:rPr lang="en-US" sz="2000">
                <a:latin typeface="Calisto MT" pitchFamily="18" charset="0"/>
              </a:rPr>
              <a:t>14 staff</a:t>
            </a:r>
          </a:p>
          <a:p>
            <a:r>
              <a:rPr lang="en-US" sz="2000">
                <a:latin typeface="Calisto MT" pitchFamily="18" charset="0"/>
              </a:rPr>
              <a:t>25 Cases</a:t>
            </a:r>
          </a:p>
          <a:p>
            <a:r>
              <a:rPr lang="en-US" sz="2000">
                <a:latin typeface="Calisto MT" pitchFamily="18" charset="0"/>
              </a:rPr>
              <a:t>Multiple daily - decreasing</a:t>
            </a:r>
          </a:p>
          <a:p>
            <a:endParaRPr lang="en-US" sz="2000">
              <a:latin typeface="Calisto MT" pitchFamily="18" charset="0"/>
            </a:endParaRPr>
          </a:p>
        </p:txBody>
      </p:sp>
      <p:sp>
        <p:nvSpPr>
          <p:cNvPr id="34826" name="TextBox 20"/>
          <p:cNvSpPr txBox="1">
            <a:spLocks noChangeArrowheads="1"/>
          </p:cNvSpPr>
          <p:nvPr/>
        </p:nvSpPr>
        <p:spPr bwMode="auto">
          <a:xfrm>
            <a:off x="762000" y="3276600"/>
            <a:ext cx="685800" cy="369888"/>
          </a:xfrm>
          <a:prstGeom prst="rect">
            <a:avLst/>
          </a:prstGeom>
          <a:noFill/>
          <a:ln w="9525">
            <a:noFill/>
            <a:miter lim="800000"/>
            <a:headEnd/>
            <a:tailEnd/>
          </a:ln>
        </p:spPr>
        <p:txBody>
          <a:bodyPr wrap="none">
            <a:spAutoFit/>
          </a:bodyPr>
          <a:lstStyle/>
          <a:p>
            <a:r>
              <a:rPr lang="en-US">
                <a:solidFill>
                  <a:srgbClr val="FFFF00"/>
                </a:solidFill>
                <a:latin typeface="Calisto MT" pitchFamily="18" charset="0"/>
              </a:rPr>
              <a:t>Days</a:t>
            </a:r>
          </a:p>
        </p:txBody>
      </p:sp>
      <p:sp>
        <p:nvSpPr>
          <p:cNvPr id="34827" name="TextBox 22"/>
          <p:cNvSpPr txBox="1">
            <a:spLocks noChangeArrowheads="1"/>
          </p:cNvSpPr>
          <p:nvPr/>
        </p:nvSpPr>
        <p:spPr bwMode="auto">
          <a:xfrm>
            <a:off x="7553325" y="2971800"/>
            <a:ext cx="723900" cy="369888"/>
          </a:xfrm>
          <a:prstGeom prst="rect">
            <a:avLst/>
          </a:prstGeom>
          <a:noFill/>
          <a:ln w="9525">
            <a:noFill/>
            <a:miter lim="800000"/>
            <a:headEnd/>
            <a:tailEnd/>
          </a:ln>
        </p:spPr>
        <p:txBody>
          <a:bodyPr wrap="none">
            <a:spAutoFit/>
          </a:bodyPr>
          <a:lstStyle/>
          <a:p>
            <a:r>
              <a:rPr lang="en-US">
                <a:solidFill>
                  <a:srgbClr val="FFFF00"/>
                </a:solidFill>
                <a:latin typeface="Calisto MT" pitchFamily="18" charset="0"/>
              </a:rPr>
              <a:t>Years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040" name="Rectangle 96"/>
          <p:cNvSpPr>
            <a:spLocks noGrp="1" noRot="1" noChangeArrowheads="1"/>
          </p:cNvSpPr>
          <p:nvPr>
            <p:ph type="title"/>
          </p:nvPr>
        </p:nvSpPr>
        <p:spPr/>
        <p:txBody>
          <a:bodyPr/>
          <a:lstStyle/>
          <a:p>
            <a:pPr fontAlgn="auto">
              <a:spcAft>
                <a:spcPts val="0"/>
              </a:spcAft>
              <a:defRPr/>
            </a:pPr>
            <a:r>
              <a:rPr lang="en-GB" sz="3600" b="1" dirty="0">
                <a:solidFill>
                  <a:srgbClr val="1F3155"/>
                </a:solidFill>
              </a:rPr>
              <a:t>ACTIVITY</a:t>
            </a:r>
          </a:p>
        </p:txBody>
      </p:sp>
      <p:graphicFrame>
        <p:nvGraphicFramePr>
          <p:cNvPr id="211115" name="Group 171"/>
          <p:cNvGraphicFramePr>
            <a:graphicFrameLocks noGrp="1"/>
          </p:cNvGraphicFramePr>
          <p:nvPr>
            <p:ph idx="1"/>
          </p:nvPr>
        </p:nvGraphicFramePr>
        <p:xfrm>
          <a:off x="179388" y="1341438"/>
          <a:ext cx="8785225" cy="5162550"/>
        </p:xfrm>
        <a:graphic>
          <a:graphicData uri="http://schemas.openxmlformats.org/drawingml/2006/table">
            <a:tbl>
              <a:tblPr/>
              <a:tblGrid>
                <a:gridCol w="2016125"/>
                <a:gridCol w="1944687"/>
                <a:gridCol w="2376488"/>
                <a:gridCol w="2447925"/>
              </a:tblGrid>
              <a:tr h="939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TEAM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C7A6"/>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CASELOAD/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Size/ Time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C7A6"/>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VISITING Availability/ Frequency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C7A6"/>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INTENSITY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How long/where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C7A6"/>
                    </a:solidFill>
                  </a:tcPr>
                </a:tc>
              </a:tr>
              <a:tr h="10144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CMHT/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Primary Care Liaison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8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1:30</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Up to 18 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9am </a:t>
                      </a:r>
                      <a:r>
                        <a:rPr kumimoji="0" lang="en-US"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5pm 5 days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Weekly – Monthly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Clinic or Home  Therapeutic Session Up to 1 hour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r>
              <a:tr h="1016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Rehabilitation/ Recovery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8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1:25</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Years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9am </a:t>
                      </a:r>
                      <a:r>
                        <a:rPr kumimoji="0" lang="en-US"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5pm 5 days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Weekly - Fortnightly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Activity based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Home or community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822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Assertive Outreach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8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1:12</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Years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0900-2100 6-7 days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Daily-Weekly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Minutes to Hours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Home or Community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r>
              <a:tr h="1190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Crisis/ Home Treatment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8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1:2</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Up to 3 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24 hours, 7days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Multiple Daily – 3 times per week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Minutes to hours, as required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Home or Community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306388" y="228600"/>
            <a:ext cx="8513762" cy="685800"/>
          </a:xfrm>
        </p:spPr>
        <p:txBody>
          <a:bodyPr/>
          <a:lstStyle/>
          <a:p>
            <a:pPr fontAlgn="auto">
              <a:spcAft>
                <a:spcPts val="0"/>
              </a:spcAft>
              <a:defRPr/>
            </a:pPr>
            <a:r>
              <a:rPr lang="en-US" sz="3200" b="1" dirty="0">
                <a:solidFill>
                  <a:srgbClr val="1F3155"/>
                </a:solidFill>
                <a:ea typeface="ＭＳ Ｐゴシック" charset="-128"/>
                <a:cs typeface="ＭＳ Ｐゴシック" charset="-128"/>
              </a:rPr>
              <a:t>Distribution of Cases</a:t>
            </a:r>
          </a:p>
        </p:txBody>
      </p:sp>
      <p:sp>
        <p:nvSpPr>
          <p:cNvPr id="5" name="Up Arrow 4"/>
          <p:cNvSpPr/>
          <p:nvPr/>
        </p:nvSpPr>
        <p:spPr>
          <a:xfrm>
            <a:off x="2563813" y="1143000"/>
            <a:ext cx="484187" cy="4102100"/>
          </a:xfrm>
          <a:prstGeom prst="up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2667000" y="5105400"/>
            <a:ext cx="5638800" cy="48418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916" name="TextBox 7"/>
          <p:cNvSpPr txBox="1">
            <a:spLocks noChangeArrowheads="1"/>
          </p:cNvSpPr>
          <p:nvPr/>
        </p:nvSpPr>
        <p:spPr bwMode="auto">
          <a:xfrm>
            <a:off x="1293813" y="4724400"/>
            <a:ext cx="1082675" cy="646113"/>
          </a:xfrm>
          <a:prstGeom prst="rect">
            <a:avLst/>
          </a:prstGeom>
          <a:noFill/>
          <a:ln w="9525">
            <a:noFill/>
            <a:miter lim="800000"/>
            <a:headEnd/>
            <a:tailEnd/>
          </a:ln>
        </p:spPr>
        <p:txBody>
          <a:bodyPr wrap="none">
            <a:spAutoFit/>
          </a:bodyPr>
          <a:lstStyle/>
          <a:p>
            <a:pPr algn="ctr"/>
            <a:r>
              <a:rPr lang="en-US" b="1">
                <a:solidFill>
                  <a:srgbClr val="008000"/>
                </a:solidFill>
                <a:latin typeface="Calisto MT" pitchFamily="18" charset="0"/>
              </a:rPr>
              <a:t>CMHT’s</a:t>
            </a:r>
          </a:p>
          <a:p>
            <a:pPr algn="ctr"/>
            <a:r>
              <a:rPr lang="en-US" b="1">
                <a:solidFill>
                  <a:srgbClr val="008000"/>
                </a:solidFill>
                <a:latin typeface="Calisto MT" pitchFamily="18" charset="0"/>
              </a:rPr>
              <a:t>20 staff</a:t>
            </a:r>
          </a:p>
        </p:txBody>
      </p:sp>
      <p:sp>
        <p:nvSpPr>
          <p:cNvPr id="38917" name="TextBox 8"/>
          <p:cNvSpPr txBox="1">
            <a:spLocks noChangeArrowheads="1"/>
          </p:cNvSpPr>
          <p:nvPr/>
        </p:nvSpPr>
        <p:spPr bwMode="auto">
          <a:xfrm>
            <a:off x="533400" y="3505200"/>
            <a:ext cx="2241550" cy="646113"/>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Rehab &amp; recovery</a:t>
            </a:r>
          </a:p>
          <a:p>
            <a:pPr algn="ctr"/>
            <a:r>
              <a:rPr lang="en-US" b="1">
                <a:solidFill>
                  <a:srgbClr val="1732C1"/>
                </a:solidFill>
                <a:latin typeface="Calisto MT" pitchFamily="18" charset="0"/>
              </a:rPr>
              <a:t>15 staff</a:t>
            </a:r>
          </a:p>
        </p:txBody>
      </p:sp>
      <p:sp>
        <p:nvSpPr>
          <p:cNvPr id="38918" name="TextBox 9"/>
          <p:cNvSpPr txBox="1">
            <a:spLocks noChangeArrowheads="1"/>
          </p:cNvSpPr>
          <p:nvPr/>
        </p:nvSpPr>
        <p:spPr bwMode="auto">
          <a:xfrm>
            <a:off x="381000" y="2209800"/>
            <a:ext cx="2387600" cy="646113"/>
          </a:xfrm>
          <a:prstGeom prst="rect">
            <a:avLst/>
          </a:prstGeom>
          <a:noFill/>
          <a:ln w="9525">
            <a:noFill/>
            <a:miter lim="800000"/>
            <a:headEnd/>
            <a:tailEnd/>
          </a:ln>
        </p:spPr>
        <p:txBody>
          <a:bodyPr wrap="none">
            <a:spAutoFit/>
          </a:bodyPr>
          <a:lstStyle/>
          <a:p>
            <a:pPr algn="ctr"/>
            <a:r>
              <a:rPr lang="en-US" b="1">
                <a:solidFill>
                  <a:srgbClr val="660066"/>
                </a:solidFill>
                <a:latin typeface="Calisto MT" pitchFamily="18" charset="0"/>
              </a:rPr>
              <a:t>Assertive Outreach</a:t>
            </a:r>
          </a:p>
          <a:p>
            <a:pPr algn="ctr"/>
            <a:r>
              <a:rPr lang="en-US" b="1">
                <a:solidFill>
                  <a:srgbClr val="660066"/>
                </a:solidFill>
                <a:latin typeface="Calisto MT" pitchFamily="18" charset="0"/>
              </a:rPr>
              <a:t>12 staff</a:t>
            </a:r>
          </a:p>
        </p:txBody>
      </p:sp>
      <p:sp>
        <p:nvSpPr>
          <p:cNvPr id="38919" name="TextBox 10"/>
          <p:cNvSpPr txBox="1">
            <a:spLocks noChangeArrowheads="1"/>
          </p:cNvSpPr>
          <p:nvPr/>
        </p:nvSpPr>
        <p:spPr bwMode="auto">
          <a:xfrm>
            <a:off x="2971800" y="3657600"/>
            <a:ext cx="1981200" cy="1754188"/>
          </a:xfrm>
          <a:prstGeom prst="rect">
            <a:avLst/>
          </a:prstGeom>
          <a:noFill/>
          <a:ln w="9525">
            <a:noFill/>
            <a:miter lim="800000"/>
            <a:headEnd/>
            <a:tailEnd/>
          </a:ln>
        </p:spPr>
        <p:txBody>
          <a:bodyPr>
            <a:spAutoFit/>
          </a:bodyPr>
          <a:lstStyle/>
          <a:p>
            <a:r>
              <a:rPr lang="en-US" b="1">
                <a:solidFill>
                  <a:srgbClr val="008000"/>
                </a:solidFill>
                <a:latin typeface="Century Gothic" pitchFamily="34" charset="0"/>
              </a:rPr>
              <a:t>********************************************************************************</a:t>
            </a:r>
          </a:p>
          <a:p>
            <a:r>
              <a:rPr lang="en-US" b="1">
                <a:solidFill>
                  <a:srgbClr val="008000"/>
                </a:solidFill>
                <a:latin typeface="Century Gothic" pitchFamily="34" charset="0"/>
              </a:rPr>
              <a:t>*****************</a:t>
            </a:r>
          </a:p>
        </p:txBody>
      </p:sp>
      <p:sp>
        <p:nvSpPr>
          <p:cNvPr id="38920" name="TextBox 11"/>
          <p:cNvSpPr txBox="1">
            <a:spLocks noChangeArrowheads="1"/>
          </p:cNvSpPr>
          <p:nvPr/>
        </p:nvSpPr>
        <p:spPr bwMode="auto">
          <a:xfrm>
            <a:off x="5156200" y="4430713"/>
            <a:ext cx="1320800" cy="369887"/>
          </a:xfrm>
          <a:prstGeom prst="rect">
            <a:avLst/>
          </a:prstGeom>
          <a:noFill/>
          <a:ln w="9525">
            <a:noFill/>
            <a:miter lim="800000"/>
            <a:headEnd/>
            <a:tailEnd/>
          </a:ln>
        </p:spPr>
        <p:txBody>
          <a:bodyPr wrap="none">
            <a:spAutoFit/>
          </a:bodyPr>
          <a:lstStyle/>
          <a:p>
            <a:r>
              <a:rPr lang="en-US" b="1">
                <a:solidFill>
                  <a:srgbClr val="008000"/>
                </a:solidFill>
                <a:latin typeface="Century Gothic" pitchFamily="34" charset="0"/>
              </a:rPr>
              <a:t>600 Cases</a:t>
            </a:r>
          </a:p>
        </p:txBody>
      </p:sp>
      <p:sp>
        <p:nvSpPr>
          <p:cNvPr id="24586" name="TextBox 12"/>
          <p:cNvSpPr txBox="1">
            <a:spLocks noChangeArrowheads="1"/>
          </p:cNvSpPr>
          <p:nvPr/>
        </p:nvSpPr>
        <p:spPr bwMode="auto">
          <a:xfrm>
            <a:off x="2576513" y="5562600"/>
            <a:ext cx="728662"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40000"/>
                    <a:lumOff val="60000"/>
                  </a:schemeClr>
                </a:solidFill>
                <a:latin typeface="Century Gothic" charset="0"/>
                <a:cs typeface="+mn-cs"/>
              </a:rPr>
              <a:t>Days</a:t>
            </a:r>
          </a:p>
        </p:txBody>
      </p:sp>
      <p:sp>
        <p:nvSpPr>
          <p:cNvPr id="38922" name="TextBox 14"/>
          <p:cNvSpPr txBox="1">
            <a:spLocks noChangeArrowheads="1"/>
          </p:cNvSpPr>
          <p:nvPr/>
        </p:nvSpPr>
        <p:spPr bwMode="auto">
          <a:xfrm>
            <a:off x="7315200" y="5573713"/>
            <a:ext cx="803275" cy="369887"/>
          </a:xfrm>
          <a:prstGeom prst="rect">
            <a:avLst/>
          </a:prstGeom>
          <a:noFill/>
          <a:ln w="9525">
            <a:noFill/>
            <a:miter lim="800000"/>
            <a:headEnd/>
            <a:tailEnd/>
          </a:ln>
        </p:spPr>
        <p:txBody>
          <a:bodyPr wrap="none">
            <a:spAutoFit/>
          </a:bodyPr>
          <a:lstStyle/>
          <a:p>
            <a:r>
              <a:rPr lang="en-US" b="1">
                <a:solidFill>
                  <a:srgbClr val="97ADD9"/>
                </a:solidFill>
                <a:latin typeface="Century Gothic" pitchFamily="34" charset="0"/>
              </a:rPr>
              <a:t>Years</a:t>
            </a:r>
          </a:p>
        </p:txBody>
      </p:sp>
      <p:sp>
        <p:nvSpPr>
          <p:cNvPr id="38923" name="Rectangle 15"/>
          <p:cNvSpPr>
            <a:spLocks noChangeArrowheads="1"/>
          </p:cNvSpPr>
          <p:nvPr/>
        </p:nvSpPr>
        <p:spPr bwMode="auto">
          <a:xfrm>
            <a:off x="2514600" y="6183313"/>
            <a:ext cx="5922963" cy="400050"/>
          </a:xfrm>
          <a:prstGeom prst="rect">
            <a:avLst/>
          </a:prstGeom>
          <a:noFill/>
          <a:ln w="9525">
            <a:noFill/>
            <a:miter lim="800000"/>
            <a:headEnd/>
            <a:tailEnd/>
          </a:ln>
        </p:spPr>
        <p:txBody>
          <a:bodyPr wrap="none">
            <a:spAutoFit/>
          </a:bodyPr>
          <a:lstStyle/>
          <a:p>
            <a:r>
              <a:rPr lang="en-US" sz="2000" b="1">
                <a:solidFill>
                  <a:srgbClr val="1F3155"/>
                </a:solidFill>
                <a:latin typeface="Calisto MT" pitchFamily="18" charset="0"/>
              </a:rPr>
              <a:t>Intensity of support &amp; Length of stay in the service</a:t>
            </a:r>
          </a:p>
        </p:txBody>
      </p:sp>
      <p:sp>
        <p:nvSpPr>
          <p:cNvPr id="38924" name="TextBox 16"/>
          <p:cNvSpPr txBox="1">
            <a:spLocks noChangeArrowheads="1"/>
          </p:cNvSpPr>
          <p:nvPr/>
        </p:nvSpPr>
        <p:spPr bwMode="auto">
          <a:xfrm>
            <a:off x="4419600" y="2941638"/>
            <a:ext cx="3360738" cy="1477962"/>
          </a:xfrm>
          <a:prstGeom prst="rect">
            <a:avLst/>
          </a:prstGeom>
          <a:noFill/>
          <a:ln w="9525">
            <a:noFill/>
            <a:miter lim="800000"/>
            <a:headEnd/>
            <a:tailEnd/>
          </a:ln>
        </p:spPr>
        <p:txBody>
          <a:bodyPr>
            <a:spAutoFit/>
          </a:bodyPr>
          <a:lstStyle/>
          <a:p>
            <a:pPr algn="ct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p>
          <a:p>
            <a:pPr algn="ctr"/>
            <a:r>
              <a:rPr lang="en-US" b="1">
                <a:solidFill>
                  <a:srgbClr val="1732C1"/>
                </a:solidFill>
                <a:latin typeface="Calisto MT" pitchFamily="18" charset="0"/>
              </a:rPr>
              <a:t>****************************</a:t>
            </a:r>
          </a:p>
        </p:txBody>
      </p:sp>
      <p:sp>
        <p:nvSpPr>
          <p:cNvPr id="38925" name="TextBox 17"/>
          <p:cNvSpPr txBox="1">
            <a:spLocks noChangeArrowheads="1"/>
          </p:cNvSpPr>
          <p:nvPr/>
        </p:nvSpPr>
        <p:spPr bwMode="auto">
          <a:xfrm>
            <a:off x="7097713" y="3429000"/>
            <a:ext cx="1360487" cy="369888"/>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370 Cases</a:t>
            </a:r>
          </a:p>
        </p:txBody>
      </p:sp>
      <p:sp>
        <p:nvSpPr>
          <p:cNvPr id="38926" name="TextBox 18"/>
          <p:cNvSpPr txBox="1">
            <a:spLocks noChangeArrowheads="1"/>
          </p:cNvSpPr>
          <p:nvPr/>
        </p:nvSpPr>
        <p:spPr bwMode="auto">
          <a:xfrm>
            <a:off x="7094538" y="2362200"/>
            <a:ext cx="1287462" cy="369888"/>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123 cases</a:t>
            </a:r>
          </a:p>
        </p:txBody>
      </p:sp>
      <p:sp>
        <p:nvSpPr>
          <p:cNvPr id="38927" name="TextBox 19"/>
          <p:cNvSpPr txBox="1">
            <a:spLocks noChangeArrowheads="1"/>
          </p:cNvSpPr>
          <p:nvPr/>
        </p:nvSpPr>
        <p:spPr bwMode="auto">
          <a:xfrm>
            <a:off x="5029200" y="1676400"/>
            <a:ext cx="2520950" cy="1477963"/>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p>
        </p:txBody>
      </p:sp>
      <p:sp>
        <p:nvSpPr>
          <p:cNvPr id="38928" name="TextBox 20"/>
          <p:cNvSpPr txBox="1">
            <a:spLocks noChangeArrowheads="1"/>
          </p:cNvSpPr>
          <p:nvPr/>
        </p:nvSpPr>
        <p:spPr bwMode="auto">
          <a:xfrm rot="-5400000">
            <a:off x="-1078706" y="3542506"/>
            <a:ext cx="2679700" cy="401638"/>
          </a:xfrm>
          <a:prstGeom prst="rect">
            <a:avLst/>
          </a:prstGeom>
          <a:noFill/>
          <a:ln w="9525">
            <a:noFill/>
            <a:miter lim="800000"/>
            <a:headEnd/>
            <a:tailEnd/>
          </a:ln>
        </p:spPr>
        <p:txBody>
          <a:bodyPr wrap="none">
            <a:spAutoFit/>
          </a:bodyPr>
          <a:lstStyle/>
          <a:p>
            <a:r>
              <a:rPr lang="en-US" sz="2000" b="1">
                <a:solidFill>
                  <a:srgbClr val="1F3155"/>
                </a:solidFill>
                <a:latin typeface="Calisto MT" pitchFamily="18" charset="0"/>
              </a:rPr>
              <a:t>Serious Mental Illness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306388" y="228600"/>
            <a:ext cx="8513762" cy="762000"/>
          </a:xfrm>
        </p:spPr>
        <p:txBody>
          <a:bodyPr/>
          <a:lstStyle/>
          <a:p>
            <a:pPr fontAlgn="auto">
              <a:spcAft>
                <a:spcPts val="0"/>
              </a:spcAft>
              <a:defRPr/>
            </a:pPr>
            <a:r>
              <a:rPr lang="en-US" sz="3200" b="1" dirty="0">
                <a:solidFill>
                  <a:schemeClr val="accent1">
                    <a:lumMod val="75000"/>
                  </a:schemeClr>
                </a:solidFill>
                <a:ea typeface="ＭＳ Ｐゴシック" charset="-128"/>
                <a:cs typeface="ＭＳ Ｐゴシック" charset="-128"/>
              </a:rPr>
              <a:t>Distribution of Cases</a:t>
            </a:r>
          </a:p>
        </p:txBody>
      </p:sp>
      <p:sp>
        <p:nvSpPr>
          <p:cNvPr id="5" name="Up Arrow 4"/>
          <p:cNvSpPr/>
          <p:nvPr/>
        </p:nvSpPr>
        <p:spPr>
          <a:xfrm>
            <a:off x="2563813" y="1143000"/>
            <a:ext cx="484187" cy="4102100"/>
          </a:xfrm>
          <a:prstGeom prst="up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2667000" y="5105400"/>
            <a:ext cx="5638800" cy="48418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964" name="TextBox 7"/>
          <p:cNvSpPr txBox="1">
            <a:spLocks noChangeArrowheads="1"/>
          </p:cNvSpPr>
          <p:nvPr/>
        </p:nvSpPr>
        <p:spPr bwMode="auto">
          <a:xfrm>
            <a:off x="1293813" y="4724400"/>
            <a:ext cx="1082675" cy="646113"/>
          </a:xfrm>
          <a:prstGeom prst="rect">
            <a:avLst/>
          </a:prstGeom>
          <a:noFill/>
          <a:ln w="9525">
            <a:noFill/>
            <a:miter lim="800000"/>
            <a:headEnd/>
            <a:tailEnd/>
          </a:ln>
        </p:spPr>
        <p:txBody>
          <a:bodyPr wrap="none">
            <a:spAutoFit/>
          </a:bodyPr>
          <a:lstStyle/>
          <a:p>
            <a:pPr algn="ctr"/>
            <a:r>
              <a:rPr lang="en-US" b="1">
                <a:solidFill>
                  <a:srgbClr val="008000"/>
                </a:solidFill>
                <a:latin typeface="Calisto MT" pitchFamily="18" charset="0"/>
              </a:rPr>
              <a:t>CMHT’s</a:t>
            </a:r>
          </a:p>
          <a:p>
            <a:pPr algn="ctr"/>
            <a:r>
              <a:rPr lang="en-US" b="1">
                <a:solidFill>
                  <a:srgbClr val="008000"/>
                </a:solidFill>
                <a:latin typeface="Calisto MT" pitchFamily="18" charset="0"/>
              </a:rPr>
              <a:t>20 staff</a:t>
            </a:r>
          </a:p>
        </p:txBody>
      </p:sp>
      <p:sp>
        <p:nvSpPr>
          <p:cNvPr id="40965" name="TextBox 8"/>
          <p:cNvSpPr txBox="1">
            <a:spLocks noChangeArrowheads="1"/>
          </p:cNvSpPr>
          <p:nvPr/>
        </p:nvSpPr>
        <p:spPr bwMode="auto">
          <a:xfrm>
            <a:off x="533400" y="3468688"/>
            <a:ext cx="2241550" cy="646112"/>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Rehab &amp; recovery</a:t>
            </a:r>
          </a:p>
          <a:p>
            <a:pPr algn="ctr"/>
            <a:r>
              <a:rPr lang="en-US" b="1">
                <a:solidFill>
                  <a:srgbClr val="1732C1"/>
                </a:solidFill>
                <a:latin typeface="Calisto MT" pitchFamily="18" charset="0"/>
              </a:rPr>
              <a:t>15 staff</a:t>
            </a:r>
          </a:p>
        </p:txBody>
      </p:sp>
      <p:sp>
        <p:nvSpPr>
          <p:cNvPr id="40966" name="TextBox 9"/>
          <p:cNvSpPr txBox="1">
            <a:spLocks noChangeArrowheads="1"/>
          </p:cNvSpPr>
          <p:nvPr/>
        </p:nvSpPr>
        <p:spPr bwMode="auto">
          <a:xfrm>
            <a:off x="381000" y="2209800"/>
            <a:ext cx="2387600" cy="646113"/>
          </a:xfrm>
          <a:prstGeom prst="rect">
            <a:avLst/>
          </a:prstGeom>
          <a:noFill/>
          <a:ln w="9525">
            <a:noFill/>
            <a:miter lim="800000"/>
            <a:headEnd/>
            <a:tailEnd/>
          </a:ln>
        </p:spPr>
        <p:txBody>
          <a:bodyPr wrap="none">
            <a:spAutoFit/>
          </a:bodyPr>
          <a:lstStyle/>
          <a:p>
            <a:pPr algn="ctr"/>
            <a:r>
              <a:rPr lang="en-US" b="1">
                <a:solidFill>
                  <a:srgbClr val="660066"/>
                </a:solidFill>
                <a:latin typeface="Calisto MT" pitchFamily="18" charset="0"/>
              </a:rPr>
              <a:t>Assertive Outreach</a:t>
            </a:r>
          </a:p>
          <a:p>
            <a:pPr algn="ctr"/>
            <a:r>
              <a:rPr lang="en-US" b="1">
                <a:solidFill>
                  <a:srgbClr val="660066"/>
                </a:solidFill>
                <a:latin typeface="Calisto MT" pitchFamily="18" charset="0"/>
              </a:rPr>
              <a:t>12 staff</a:t>
            </a:r>
          </a:p>
        </p:txBody>
      </p:sp>
      <p:sp>
        <p:nvSpPr>
          <p:cNvPr id="40967" name="TextBox 10"/>
          <p:cNvSpPr txBox="1">
            <a:spLocks noChangeArrowheads="1"/>
          </p:cNvSpPr>
          <p:nvPr/>
        </p:nvSpPr>
        <p:spPr bwMode="auto">
          <a:xfrm>
            <a:off x="2971800" y="3657600"/>
            <a:ext cx="1981200" cy="1754188"/>
          </a:xfrm>
          <a:prstGeom prst="rect">
            <a:avLst/>
          </a:prstGeom>
          <a:noFill/>
          <a:ln w="9525">
            <a:noFill/>
            <a:miter lim="800000"/>
            <a:headEnd/>
            <a:tailEnd/>
          </a:ln>
        </p:spPr>
        <p:txBody>
          <a:bodyPr>
            <a:spAutoFit/>
          </a:bodyPr>
          <a:lstStyle/>
          <a:p>
            <a:r>
              <a:rPr lang="en-US" b="1">
                <a:solidFill>
                  <a:srgbClr val="008000"/>
                </a:solidFill>
                <a:latin typeface="Century Gothic" pitchFamily="34" charset="0"/>
              </a:rPr>
              <a:t>********************************************************************************</a:t>
            </a:r>
          </a:p>
          <a:p>
            <a:r>
              <a:rPr lang="en-US" b="1">
                <a:solidFill>
                  <a:srgbClr val="008000"/>
                </a:solidFill>
                <a:latin typeface="Century Gothic" pitchFamily="34" charset="0"/>
              </a:rPr>
              <a:t>*****************</a:t>
            </a:r>
          </a:p>
        </p:txBody>
      </p:sp>
      <p:sp>
        <p:nvSpPr>
          <p:cNvPr id="40968" name="TextBox 11"/>
          <p:cNvSpPr txBox="1">
            <a:spLocks noChangeArrowheads="1"/>
          </p:cNvSpPr>
          <p:nvPr/>
        </p:nvSpPr>
        <p:spPr bwMode="auto">
          <a:xfrm>
            <a:off x="5156200" y="4430713"/>
            <a:ext cx="1320800" cy="369887"/>
          </a:xfrm>
          <a:prstGeom prst="rect">
            <a:avLst/>
          </a:prstGeom>
          <a:noFill/>
          <a:ln w="9525">
            <a:noFill/>
            <a:miter lim="800000"/>
            <a:headEnd/>
            <a:tailEnd/>
          </a:ln>
        </p:spPr>
        <p:txBody>
          <a:bodyPr wrap="none">
            <a:spAutoFit/>
          </a:bodyPr>
          <a:lstStyle/>
          <a:p>
            <a:r>
              <a:rPr lang="en-US" b="1">
                <a:solidFill>
                  <a:srgbClr val="008000"/>
                </a:solidFill>
                <a:latin typeface="Century Gothic" pitchFamily="34" charset="0"/>
              </a:rPr>
              <a:t>600 Cases</a:t>
            </a:r>
          </a:p>
        </p:txBody>
      </p:sp>
      <p:sp>
        <p:nvSpPr>
          <p:cNvPr id="25610" name="TextBox 12"/>
          <p:cNvSpPr txBox="1">
            <a:spLocks noChangeArrowheads="1"/>
          </p:cNvSpPr>
          <p:nvPr/>
        </p:nvSpPr>
        <p:spPr bwMode="auto">
          <a:xfrm>
            <a:off x="2576513" y="5562600"/>
            <a:ext cx="728662"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40000"/>
                    <a:lumOff val="60000"/>
                  </a:schemeClr>
                </a:solidFill>
                <a:latin typeface="Century Gothic" charset="0"/>
                <a:cs typeface="+mn-cs"/>
              </a:rPr>
              <a:t>Days</a:t>
            </a:r>
          </a:p>
        </p:txBody>
      </p:sp>
      <p:sp>
        <p:nvSpPr>
          <p:cNvPr id="40970" name="TextBox 14"/>
          <p:cNvSpPr txBox="1">
            <a:spLocks noChangeArrowheads="1"/>
          </p:cNvSpPr>
          <p:nvPr/>
        </p:nvSpPr>
        <p:spPr bwMode="auto">
          <a:xfrm>
            <a:off x="7315200" y="5573713"/>
            <a:ext cx="803275" cy="369887"/>
          </a:xfrm>
          <a:prstGeom prst="rect">
            <a:avLst/>
          </a:prstGeom>
          <a:noFill/>
          <a:ln w="9525">
            <a:noFill/>
            <a:miter lim="800000"/>
            <a:headEnd/>
            <a:tailEnd/>
          </a:ln>
        </p:spPr>
        <p:txBody>
          <a:bodyPr wrap="none">
            <a:spAutoFit/>
          </a:bodyPr>
          <a:lstStyle/>
          <a:p>
            <a:r>
              <a:rPr lang="en-US" b="1">
                <a:solidFill>
                  <a:srgbClr val="97ADD9"/>
                </a:solidFill>
                <a:latin typeface="Century Gothic" pitchFamily="34" charset="0"/>
              </a:rPr>
              <a:t>Years</a:t>
            </a:r>
          </a:p>
        </p:txBody>
      </p:sp>
      <p:sp>
        <p:nvSpPr>
          <p:cNvPr id="40971" name="Rectangle 15"/>
          <p:cNvSpPr>
            <a:spLocks noChangeArrowheads="1"/>
          </p:cNvSpPr>
          <p:nvPr/>
        </p:nvSpPr>
        <p:spPr bwMode="auto">
          <a:xfrm>
            <a:off x="2514600" y="6183313"/>
            <a:ext cx="6267450" cy="400050"/>
          </a:xfrm>
          <a:prstGeom prst="rect">
            <a:avLst/>
          </a:prstGeom>
          <a:noFill/>
          <a:ln w="9525">
            <a:noFill/>
            <a:miter lim="800000"/>
            <a:headEnd/>
            <a:tailEnd/>
          </a:ln>
        </p:spPr>
        <p:txBody>
          <a:bodyPr wrap="none">
            <a:spAutoFit/>
          </a:bodyPr>
          <a:lstStyle/>
          <a:p>
            <a:r>
              <a:rPr lang="en-US" sz="2000" b="1">
                <a:solidFill>
                  <a:srgbClr val="1F3155"/>
                </a:solidFill>
                <a:latin typeface="Century Gothic" pitchFamily="34" charset="0"/>
              </a:rPr>
              <a:t>Intensity of support &amp; Length of stay in the service</a:t>
            </a:r>
          </a:p>
        </p:txBody>
      </p:sp>
      <p:sp>
        <p:nvSpPr>
          <p:cNvPr id="40972" name="TextBox 16"/>
          <p:cNvSpPr txBox="1">
            <a:spLocks noChangeArrowheads="1"/>
          </p:cNvSpPr>
          <p:nvPr/>
        </p:nvSpPr>
        <p:spPr bwMode="auto">
          <a:xfrm>
            <a:off x="4411663" y="2865438"/>
            <a:ext cx="3665537" cy="1477962"/>
          </a:xfrm>
          <a:prstGeom prst="rect">
            <a:avLst/>
          </a:prstGeom>
          <a:noFill/>
          <a:ln w="9525">
            <a:noFill/>
            <a:miter lim="800000"/>
            <a:headEnd/>
            <a:tailEnd/>
          </a:ln>
        </p:spPr>
        <p:txBody>
          <a:bodyPr>
            <a:spAutoFit/>
          </a:bodyPr>
          <a:lstStyle/>
          <a:p>
            <a:pPr algn="ct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p>
          <a:p>
            <a:pPr algn="ctr"/>
            <a:r>
              <a:rPr lang="en-US" b="1">
                <a:solidFill>
                  <a:srgbClr val="1732C1"/>
                </a:solidFill>
                <a:latin typeface="Calisto MT" pitchFamily="18" charset="0"/>
              </a:rPr>
              <a:t>*************************</a:t>
            </a:r>
          </a:p>
        </p:txBody>
      </p:sp>
      <p:sp>
        <p:nvSpPr>
          <p:cNvPr id="40973" name="TextBox 17"/>
          <p:cNvSpPr txBox="1">
            <a:spLocks noChangeArrowheads="1"/>
          </p:cNvSpPr>
          <p:nvPr/>
        </p:nvSpPr>
        <p:spPr bwMode="auto">
          <a:xfrm>
            <a:off x="7173913" y="3429000"/>
            <a:ext cx="1360487" cy="369888"/>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370 Cases</a:t>
            </a:r>
          </a:p>
        </p:txBody>
      </p:sp>
      <p:sp>
        <p:nvSpPr>
          <p:cNvPr id="40974" name="TextBox 18"/>
          <p:cNvSpPr txBox="1">
            <a:spLocks noChangeArrowheads="1"/>
          </p:cNvSpPr>
          <p:nvPr/>
        </p:nvSpPr>
        <p:spPr bwMode="auto">
          <a:xfrm>
            <a:off x="7094538" y="2362200"/>
            <a:ext cx="1287462" cy="369888"/>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123 cases</a:t>
            </a:r>
          </a:p>
        </p:txBody>
      </p:sp>
      <p:sp>
        <p:nvSpPr>
          <p:cNvPr id="40975" name="TextBox 19"/>
          <p:cNvSpPr txBox="1">
            <a:spLocks noChangeArrowheads="1"/>
          </p:cNvSpPr>
          <p:nvPr/>
        </p:nvSpPr>
        <p:spPr bwMode="auto">
          <a:xfrm>
            <a:off x="5327650" y="1676400"/>
            <a:ext cx="2724150" cy="1477963"/>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p>
        </p:txBody>
      </p:sp>
      <p:sp>
        <p:nvSpPr>
          <p:cNvPr id="40976" name="TextBox 20"/>
          <p:cNvSpPr txBox="1">
            <a:spLocks noChangeArrowheads="1"/>
          </p:cNvSpPr>
          <p:nvPr/>
        </p:nvSpPr>
        <p:spPr bwMode="auto">
          <a:xfrm rot="-5400000">
            <a:off x="-953294" y="3558382"/>
            <a:ext cx="2428875" cy="369888"/>
          </a:xfrm>
          <a:prstGeom prst="rect">
            <a:avLst/>
          </a:prstGeom>
          <a:noFill/>
          <a:ln w="9525">
            <a:noFill/>
            <a:miter lim="800000"/>
            <a:headEnd/>
            <a:tailEnd/>
          </a:ln>
        </p:spPr>
        <p:txBody>
          <a:bodyPr wrap="none">
            <a:spAutoFit/>
          </a:bodyPr>
          <a:lstStyle/>
          <a:p>
            <a:r>
              <a:rPr lang="en-US" b="1">
                <a:solidFill>
                  <a:srgbClr val="1F3155"/>
                </a:solidFill>
                <a:latin typeface="Calisto MT" pitchFamily="18" charset="0"/>
              </a:rPr>
              <a:t>Serious Mental Illness</a:t>
            </a:r>
          </a:p>
        </p:txBody>
      </p:sp>
      <p:sp>
        <p:nvSpPr>
          <p:cNvPr id="40977" name="TextBox 20"/>
          <p:cNvSpPr txBox="1">
            <a:spLocks noChangeArrowheads="1"/>
          </p:cNvSpPr>
          <p:nvPr/>
        </p:nvSpPr>
        <p:spPr bwMode="auto">
          <a:xfrm flipH="1">
            <a:off x="3048000" y="1066800"/>
            <a:ext cx="2743200" cy="1200150"/>
          </a:xfrm>
          <a:prstGeom prst="rect">
            <a:avLst/>
          </a:prstGeom>
          <a:noFill/>
          <a:ln w="9525">
            <a:noFill/>
            <a:miter lim="800000"/>
            <a:headEnd/>
            <a:tailEnd/>
          </a:ln>
        </p:spPr>
        <p:txBody>
          <a:bodyPr>
            <a:spAutoFit/>
          </a:bodyPr>
          <a:lstStyle/>
          <a:p>
            <a:pPr algn="ctr"/>
            <a:r>
              <a:rPr lang="en-US" b="1">
                <a:solidFill>
                  <a:srgbClr val="E6E6E6"/>
                </a:solidFill>
                <a:latin typeface="Calisto MT" pitchFamily="18" charset="0"/>
              </a:rPr>
              <a:t>Crisis Resolution/Home </a:t>
            </a:r>
          </a:p>
          <a:p>
            <a:pPr algn="ctr"/>
            <a:r>
              <a:rPr lang="en-US" b="1">
                <a:solidFill>
                  <a:srgbClr val="E6E6E6"/>
                </a:solidFill>
                <a:latin typeface="Calisto MT" pitchFamily="18" charset="0"/>
              </a:rPr>
              <a:t>Treatment</a:t>
            </a:r>
          </a:p>
          <a:p>
            <a:pPr algn="ctr"/>
            <a:r>
              <a:rPr lang="en-US" b="1">
                <a:solidFill>
                  <a:srgbClr val="E6E6E6"/>
                </a:solidFill>
                <a:latin typeface="Calisto MT" pitchFamily="18" charset="0"/>
              </a:rPr>
              <a:t>14 staff</a:t>
            </a:r>
          </a:p>
          <a:p>
            <a:pPr algn="ctr"/>
            <a:r>
              <a:rPr lang="en-US" b="1">
                <a:solidFill>
                  <a:srgbClr val="E6E6E6"/>
                </a:solidFill>
                <a:latin typeface="Calisto MT" pitchFamily="18" charset="0"/>
              </a:rPr>
              <a:t>20 cases</a:t>
            </a:r>
          </a:p>
        </p:txBody>
      </p:sp>
      <p:sp>
        <p:nvSpPr>
          <p:cNvPr id="40978" name="TextBox 19"/>
          <p:cNvSpPr txBox="1">
            <a:spLocks noChangeArrowheads="1"/>
          </p:cNvSpPr>
          <p:nvPr/>
        </p:nvSpPr>
        <p:spPr bwMode="auto">
          <a:xfrm>
            <a:off x="4191000" y="2362200"/>
            <a:ext cx="3208338" cy="2586038"/>
          </a:xfrm>
          <a:prstGeom prst="rect">
            <a:avLst/>
          </a:prstGeom>
          <a:noFill/>
          <a:ln w="9525">
            <a:noFill/>
            <a:miter lim="800000"/>
            <a:headEnd/>
            <a:tailEnd/>
          </a:ln>
        </p:spPr>
        <p:txBody>
          <a:bodyPr wrap="none">
            <a:spAutoFit/>
          </a:bodyPr>
          <a:lstStyle/>
          <a:p>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p>
        </p:txBody>
      </p:sp>
      <p:sp>
        <p:nvSpPr>
          <p:cNvPr id="40979" name="TextBox 19"/>
          <p:cNvSpPr txBox="1">
            <a:spLocks noChangeArrowheads="1"/>
          </p:cNvSpPr>
          <p:nvPr/>
        </p:nvSpPr>
        <p:spPr bwMode="auto">
          <a:xfrm>
            <a:off x="2895600" y="4572000"/>
            <a:ext cx="509588" cy="646113"/>
          </a:xfrm>
          <a:prstGeom prst="rect">
            <a:avLst/>
          </a:prstGeom>
          <a:noFill/>
          <a:ln w="9525">
            <a:noFill/>
            <a:miter lim="800000"/>
            <a:headEnd/>
            <a:tailEnd/>
          </a:ln>
        </p:spPr>
        <p:txBody>
          <a:bodyPr wrap="none">
            <a:spAutoFit/>
          </a:bodyPr>
          <a:lstStyle/>
          <a:p>
            <a:r>
              <a:rPr lang="en-US">
                <a:latin typeface="Calisto MT" pitchFamily="18" charset="0"/>
              </a:rPr>
              <a:t>***</a:t>
            </a:r>
          </a:p>
          <a:p>
            <a:r>
              <a:rPr lang="en-US">
                <a:latin typeface="Calisto MT" pitchFamily="18" charset="0"/>
              </a:rPr>
              <a:t>**</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306388" y="228600"/>
            <a:ext cx="8513762" cy="762000"/>
          </a:xfrm>
        </p:spPr>
        <p:txBody>
          <a:bodyPr/>
          <a:lstStyle/>
          <a:p>
            <a:pPr fontAlgn="auto">
              <a:spcAft>
                <a:spcPts val="0"/>
              </a:spcAft>
              <a:defRPr/>
            </a:pPr>
            <a:r>
              <a:rPr lang="en-US" sz="3200" b="1" dirty="0">
                <a:solidFill>
                  <a:schemeClr val="accent1">
                    <a:lumMod val="75000"/>
                  </a:schemeClr>
                </a:solidFill>
                <a:ea typeface="ＭＳ Ｐゴシック" charset="-128"/>
                <a:cs typeface="ＭＳ Ｐゴシック" charset="-128"/>
              </a:rPr>
              <a:t>Distribution of Cases</a:t>
            </a:r>
          </a:p>
        </p:txBody>
      </p:sp>
      <p:sp>
        <p:nvSpPr>
          <p:cNvPr id="5" name="Up Arrow 4"/>
          <p:cNvSpPr/>
          <p:nvPr/>
        </p:nvSpPr>
        <p:spPr>
          <a:xfrm>
            <a:off x="2563813" y="1143000"/>
            <a:ext cx="484187" cy="4102100"/>
          </a:xfrm>
          <a:prstGeom prst="up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2667000" y="5105400"/>
            <a:ext cx="5638800" cy="48418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012" name="TextBox 7"/>
          <p:cNvSpPr txBox="1">
            <a:spLocks noChangeArrowheads="1"/>
          </p:cNvSpPr>
          <p:nvPr/>
        </p:nvSpPr>
        <p:spPr bwMode="auto">
          <a:xfrm>
            <a:off x="1293813" y="4724400"/>
            <a:ext cx="1082675" cy="646113"/>
          </a:xfrm>
          <a:prstGeom prst="rect">
            <a:avLst/>
          </a:prstGeom>
          <a:noFill/>
          <a:ln w="9525">
            <a:noFill/>
            <a:miter lim="800000"/>
            <a:headEnd/>
            <a:tailEnd/>
          </a:ln>
        </p:spPr>
        <p:txBody>
          <a:bodyPr wrap="none">
            <a:spAutoFit/>
          </a:bodyPr>
          <a:lstStyle/>
          <a:p>
            <a:pPr algn="ctr"/>
            <a:r>
              <a:rPr lang="en-US" b="1">
                <a:solidFill>
                  <a:srgbClr val="008000"/>
                </a:solidFill>
                <a:latin typeface="Calisto MT" pitchFamily="18" charset="0"/>
              </a:rPr>
              <a:t>CMHT’s</a:t>
            </a:r>
          </a:p>
          <a:p>
            <a:pPr algn="ctr"/>
            <a:r>
              <a:rPr lang="en-US" b="1">
                <a:solidFill>
                  <a:srgbClr val="008000"/>
                </a:solidFill>
                <a:latin typeface="Calisto MT" pitchFamily="18" charset="0"/>
              </a:rPr>
              <a:t>20 staff</a:t>
            </a:r>
          </a:p>
        </p:txBody>
      </p:sp>
      <p:sp>
        <p:nvSpPr>
          <p:cNvPr id="43013" name="TextBox 8"/>
          <p:cNvSpPr txBox="1">
            <a:spLocks noChangeArrowheads="1"/>
          </p:cNvSpPr>
          <p:nvPr/>
        </p:nvSpPr>
        <p:spPr bwMode="auto">
          <a:xfrm>
            <a:off x="533400" y="3468688"/>
            <a:ext cx="2241550" cy="646112"/>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Rehab &amp; recovery</a:t>
            </a:r>
          </a:p>
          <a:p>
            <a:pPr algn="ctr"/>
            <a:r>
              <a:rPr lang="en-US" b="1">
                <a:solidFill>
                  <a:srgbClr val="1732C1"/>
                </a:solidFill>
                <a:latin typeface="Calisto MT" pitchFamily="18" charset="0"/>
              </a:rPr>
              <a:t>15 staff</a:t>
            </a:r>
          </a:p>
        </p:txBody>
      </p:sp>
      <p:sp>
        <p:nvSpPr>
          <p:cNvPr id="43014" name="TextBox 9"/>
          <p:cNvSpPr txBox="1">
            <a:spLocks noChangeArrowheads="1"/>
          </p:cNvSpPr>
          <p:nvPr/>
        </p:nvSpPr>
        <p:spPr bwMode="auto">
          <a:xfrm>
            <a:off x="381000" y="2209800"/>
            <a:ext cx="2387600" cy="646113"/>
          </a:xfrm>
          <a:prstGeom prst="rect">
            <a:avLst/>
          </a:prstGeom>
          <a:noFill/>
          <a:ln w="9525">
            <a:noFill/>
            <a:miter lim="800000"/>
            <a:headEnd/>
            <a:tailEnd/>
          </a:ln>
        </p:spPr>
        <p:txBody>
          <a:bodyPr wrap="none">
            <a:spAutoFit/>
          </a:bodyPr>
          <a:lstStyle/>
          <a:p>
            <a:pPr algn="ctr"/>
            <a:r>
              <a:rPr lang="en-US" b="1">
                <a:solidFill>
                  <a:srgbClr val="660066"/>
                </a:solidFill>
                <a:latin typeface="Calisto MT" pitchFamily="18" charset="0"/>
              </a:rPr>
              <a:t>Assertive Outreach</a:t>
            </a:r>
          </a:p>
          <a:p>
            <a:pPr algn="ctr"/>
            <a:r>
              <a:rPr lang="en-US" b="1">
                <a:solidFill>
                  <a:srgbClr val="660066"/>
                </a:solidFill>
                <a:latin typeface="Calisto MT" pitchFamily="18" charset="0"/>
              </a:rPr>
              <a:t>12 staff</a:t>
            </a:r>
          </a:p>
        </p:txBody>
      </p:sp>
      <p:sp>
        <p:nvSpPr>
          <p:cNvPr id="43015" name="TextBox 10"/>
          <p:cNvSpPr txBox="1">
            <a:spLocks noChangeArrowheads="1"/>
          </p:cNvSpPr>
          <p:nvPr/>
        </p:nvSpPr>
        <p:spPr bwMode="auto">
          <a:xfrm>
            <a:off x="2971800" y="3657600"/>
            <a:ext cx="1981200" cy="1754188"/>
          </a:xfrm>
          <a:prstGeom prst="rect">
            <a:avLst/>
          </a:prstGeom>
          <a:noFill/>
          <a:ln w="9525">
            <a:noFill/>
            <a:miter lim="800000"/>
            <a:headEnd/>
            <a:tailEnd/>
          </a:ln>
        </p:spPr>
        <p:txBody>
          <a:bodyPr>
            <a:spAutoFit/>
          </a:bodyPr>
          <a:lstStyle/>
          <a:p>
            <a:r>
              <a:rPr lang="en-US" b="1">
                <a:solidFill>
                  <a:srgbClr val="008000"/>
                </a:solidFill>
                <a:latin typeface="Century Gothic" pitchFamily="34" charset="0"/>
              </a:rPr>
              <a:t>********************************************************************************</a:t>
            </a:r>
          </a:p>
          <a:p>
            <a:r>
              <a:rPr lang="en-US" b="1">
                <a:solidFill>
                  <a:srgbClr val="008000"/>
                </a:solidFill>
                <a:latin typeface="Century Gothic" pitchFamily="34" charset="0"/>
              </a:rPr>
              <a:t>*****************</a:t>
            </a:r>
          </a:p>
        </p:txBody>
      </p:sp>
      <p:sp>
        <p:nvSpPr>
          <p:cNvPr id="43016" name="TextBox 11"/>
          <p:cNvSpPr txBox="1">
            <a:spLocks noChangeArrowheads="1"/>
          </p:cNvSpPr>
          <p:nvPr/>
        </p:nvSpPr>
        <p:spPr bwMode="auto">
          <a:xfrm>
            <a:off x="5156200" y="4430713"/>
            <a:ext cx="1320800" cy="369887"/>
          </a:xfrm>
          <a:prstGeom prst="rect">
            <a:avLst/>
          </a:prstGeom>
          <a:noFill/>
          <a:ln w="9525">
            <a:noFill/>
            <a:miter lim="800000"/>
            <a:headEnd/>
            <a:tailEnd/>
          </a:ln>
        </p:spPr>
        <p:txBody>
          <a:bodyPr wrap="none">
            <a:spAutoFit/>
          </a:bodyPr>
          <a:lstStyle/>
          <a:p>
            <a:r>
              <a:rPr lang="en-US" b="1">
                <a:solidFill>
                  <a:srgbClr val="008000"/>
                </a:solidFill>
                <a:latin typeface="Century Gothic" pitchFamily="34" charset="0"/>
              </a:rPr>
              <a:t>600 Cases</a:t>
            </a:r>
          </a:p>
        </p:txBody>
      </p:sp>
      <p:sp>
        <p:nvSpPr>
          <p:cNvPr id="25610" name="TextBox 12"/>
          <p:cNvSpPr txBox="1">
            <a:spLocks noChangeArrowheads="1"/>
          </p:cNvSpPr>
          <p:nvPr/>
        </p:nvSpPr>
        <p:spPr bwMode="auto">
          <a:xfrm>
            <a:off x="2576513" y="5562600"/>
            <a:ext cx="728662"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40000"/>
                    <a:lumOff val="60000"/>
                  </a:schemeClr>
                </a:solidFill>
                <a:latin typeface="Century Gothic" charset="0"/>
                <a:cs typeface="+mn-cs"/>
              </a:rPr>
              <a:t>Days</a:t>
            </a:r>
          </a:p>
        </p:txBody>
      </p:sp>
      <p:sp>
        <p:nvSpPr>
          <p:cNvPr id="43018" name="TextBox 14"/>
          <p:cNvSpPr txBox="1">
            <a:spLocks noChangeArrowheads="1"/>
          </p:cNvSpPr>
          <p:nvPr/>
        </p:nvSpPr>
        <p:spPr bwMode="auto">
          <a:xfrm>
            <a:off x="7315200" y="5573713"/>
            <a:ext cx="803275" cy="369887"/>
          </a:xfrm>
          <a:prstGeom prst="rect">
            <a:avLst/>
          </a:prstGeom>
          <a:noFill/>
          <a:ln w="9525">
            <a:noFill/>
            <a:miter lim="800000"/>
            <a:headEnd/>
            <a:tailEnd/>
          </a:ln>
        </p:spPr>
        <p:txBody>
          <a:bodyPr wrap="none">
            <a:spAutoFit/>
          </a:bodyPr>
          <a:lstStyle/>
          <a:p>
            <a:r>
              <a:rPr lang="en-US" b="1">
                <a:solidFill>
                  <a:srgbClr val="97ADD9"/>
                </a:solidFill>
                <a:latin typeface="Century Gothic" pitchFamily="34" charset="0"/>
              </a:rPr>
              <a:t>Years</a:t>
            </a:r>
          </a:p>
        </p:txBody>
      </p:sp>
      <p:sp>
        <p:nvSpPr>
          <p:cNvPr id="43019" name="Rectangle 15"/>
          <p:cNvSpPr>
            <a:spLocks noChangeArrowheads="1"/>
          </p:cNvSpPr>
          <p:nvPr/>
        </p:nvSpPr>
        <p:spPr bwMode="auto">
          <a:xfrm>
            <a:off x="2514600" y="6183313"/>
            <a:ext cx="6267450" cy="400050"/>
          </a:xfrm>
          <a:prstGeom prst="rect">
            <a:avLst/>
          </a:prstGeom>
          <a:noFill/>
          <a:ln w="9525">
            <a:noFill/>
            <a:miter lim="800000"/>
            <a:headEnd/>
            <a:tailEnd/>
          </a:ln>
        </p:spPr>
        <p:txBody>
          <a:bodyPr wrap="none">
            <a:spAutoFit/>
          </a:bodyPr>
          <a:lstStyle/>
          <a:p>
            <a:r>
              <a:rPr lang="en-US" sz="2000" b="1">
                <a:solidFill>
                  <a:srgbClr val="1F3155"/>
                </a:solidFill>
                <a:latin typeface="Century Gothic" pitchFamily="34" charset="0"/>
              </a:rPr>
              <a:t>Intensity of support &amp; Length of stay in the service</a:t>
            </a:r>
          </a:p>
        </p:txBody>
      </p:sp>
      <p:sp>
        <p:nvSpPr>
          <p:cNvPr id="43020" name="TextBox 16"/>
          <p:cNvSpPr txBox="1">
            <a:spLocks noChangeArrowheads="1"/>
          </p:cNvSpPr>
          <p:nvPr/>
        </p:nvSpPr>
        <p:spPr bwMode="auto">
          <a:xfrm>
            <a:off x="4411663" y="2865438"/>
            <a:ext cx="3665537" cy="1477962"/>
          </a:xfrm>
          <a:prstGeom prst="rect">
            <a:avLst/>
          </a:prstGeom>
          <a:noFill/>
          <a:ln w="9525">
            <a:noFill/>
            <a:miter lim="800000"/>
            <a:headEnd/>
            <a:tailEnd/>
          </a:ln>
        </p:spPr>
        <p:txBody>
          <a:bodyPr>
            <a:spAutoFit/>
          </a:bodyPr>
          <a:lstStyle/>
          <a:p>
            <a:pPr algn="ct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p>
          <a:p>
            <a:pPr algn="ctr"/>
            <a:r>
              <a:rPr lang="en-US" b="1">
                <a:solidFill>
                  <a:srgbClr val="1732C1"/>
                </a:solidFill>
                <a:latin typeface="Calisto MT" pitchFamily="18" charset="0"/>
              </a:rPr>
              <a:t>*************************</a:t>
            </a:r>
          </a:p>
        </p:txBody>
      </p:sp>
      <p:sp>
        <p:nvSpPr>
          <p:cNvPr id="43021" name="TextBox 17"/>
          <p:cNvSpPr txBox="1">
            <a:spLocks noChangeArrowheads="1"/>
          </p:cNvSpPr>
          <p:nvPr/>
        </p:nvSpPr>
        <p:spPr bwMode="auto">
          <a:xfrm>
            <a:off x="7173913" y="3429000"/>
            <a:ext cx="1360487" cy="369888"/>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370 Cases</a:t>
            </a:r>
          </a:p>
        </p:txBody>
      </p:sp>
      <p:sp>
        <p:nvSpPr>
          <p:cNvPr id="43022" name="TextBox 18"/>
          <p:cNvSpPr txBox="1">
            <a:spLocks noChangeArrowheads="1"/>
          </p:cNvSpPr>
          <p:nvPr/>
        </p:nvSpPr>
        <p:spPr bwMode="auto">
          <a:xfrm>
            <a:off x="7094538" y="2362200"/>
            <a:ext cx="1287462" cy="369888"/>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123 cases</a:t>
            </a:r>
          </a:p>
        </p:txBody>
      </p:sp>
      <p:sp>
        <p:nvSpPr>
          <p:cNvPr id="43023" name="TextBox 19"/>
          <p:cNvSpPr txBox="1">
            <a:spLocks noChangeArrowheads="1"/>
          </p:cNvSpPr>
          <p:nvPr/>
        </p:nvSpPr>
        <p:spPr bwMode="auto">
          <a:xfrm>
            <a:off x="5327650" y="1771650"/>
            <a:ext cx="2724150" cy="1200150"/>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p>
        </p:txBody>
      </p:sp>
      <p:sp>
        <p:nvSpPr>
          <p:cNvPr id="43024" name="TextBox 20"/>
          <p:cNvSpPr txBox="1">
            <a:spLocks noChangeArrowheads="1"/>
          </p:cNvSpPr>
          <p:nvPr/>
        </p:nvSpPr>
        <p:spPr bwMode="auto">
          <a:xfrm rot="-5400000">
            <a:off x="-953294" y="3558382"/>
            <a:ext cx="2428875" cy="369888"/>
          </a:xfrm>
          <a:prstGeom prst="rect">
            <a:avLst/>
          </a:prstGeom>
          <a:noFill/>
          <a:ln w="9525">
            <a:noFill/>
            <a:miter lim="800000"/>
            <a:headEnd/>
            <a:tailEnd/>
          </a:ln>
        </p:spPr>
        <p:txBody>
          <a:bodyPr wrap="none">
            <a:spAutoFit/>
          </a:bodyPr>
          <a:lstStyle/>
          <a:p>
            <a:r>
              <a:rPr lang="en-US" b="1">
                <a:solidFill>
                  <a:srgbClr val="1F3155"/>
                </a:solidFill>
                <a:latin typeface="Calisto MT" pitchFamily="18" charset="0"/>
              </a:rPr>
              <a:t>Serious Mental Illness</a:t>
            </a:r>
          </a:p>
        </p:txBody>
      </p:sp>
      <p:sp>
        <p:nvSpPr>
          <p:cNvPr id="43025" name="TextBox 20"/>
          <p:cNvSpPr txBox="1">
            <a:spLocks noChangeArrowheads="1"/>
          </p:cNvSpPr>
          <p:nvPr/>
        </p:nvSpPr>
        <p:spPr bwMode="auto">
          <a:xfrm flipH="1">
            <a:off x="3048000" y="1066800"/>
            <a:ext cx="2743200" cy="1200150"/>
          </a:xfrm>
          <a:prstGeom prst="rect">
            <a:avLst/>
          </a:prstGeom>
          <a:noFill/>
          <a:ln w="9525">
            <a:noFill/>
            <a:miter lim="800000"/>
            <a:headEnd/>
            <a:tailEnd/>
          </a:ln>
        </p:spPr>
        <p:txBody>
          <a:bodyPr>
            <a:spAutoFit/>
          </a:bodyPr>
          <a:lstStyle/>
          <a:p>
            <a:pPr algn="ctr"/>
            <a:r>
              <a:rPr lang="en-US" b="1">
                <a:solidFill>
                  <a:srgbClr val="E6E6E6"/>
                </a:solidFill>
                <a:latin typeface="Calisto MT" pitchFamily="18" charset="0"/>
              </a:rPr>
              <a:t>Crisis Resolution/Home </a:t>
            </a:r>
          </a:p>
          <a:p>
            <a:pPr algn="ctr"/>
            <a:r>
              <a:rPr lang="en-US" b="1">
                <a:solidFill>
                  <a:srgbClr val="E6E6E6"/>
                </a:solidFill>
                <a:latin typeface="Calisto MT" pitchFamily="18" charset="0"/>
              </a:rPr>
              <a:t>Treatment</a:t>
            </a:r>
          </a:p>
          <a:p>
            <a:pPr algn="ctr"/>
            <a:r>
              <a:rPr lang="en-US" b="1">
                <a:solidFill>
                  <a:srgbClr val="E6E6E6"/>
                </a:solidFill>
                <a:latin typeface="Calisto MT" pitchFamily="18" charset="0"/>
              </a:rPr>
              <a:t>14 staff</a:t>
            </a:r>
          </a:p>
          <a:p>
            <a:pPr algn="ctr"/>
            <a:r>
              <a:rPr lang="en-US" b="1">
                <a:solidFill>
                  <a:srgbClr val="E6E6E6"/>
                </a:solidFill>
                <a:latin typeface="Calisto MT" pitchFamily="18" charset="0"/>
              </a:rPr>
              <a:t>20 cases</a:t>
            </a:r>
          </a:p>
        </p:txBody>
      </p:sp>
      <p:sp>
        <p:nvSpPr>
          <p:cNvPr id="43026" name="TextBox 19"/>
          <p:cNvSpPr txBox="1">
            <a:spLocks noChangeArrowheads="1"/>
          </p:cNvSpPr>
          <p:nvPr/>
        </p:nvSpPr>
        <p:spPr bwMode="auto">
          <a:xfrm>
            <a:off x="4191000" y="2362200"/>
            <a:ext cx="3208338" cy="2586038"/>
          </a:xfrm>
          <a:prstGeom prst="rect">
            <a:avLst/>
          </a:prstGeom>
          <a:noFill/>
          <a:ln w="9525">
            <a:noFill/>
            <a:miter lim="800000"/>
            <a:headEnd/>
            <a:tailEnd/>
          </a:ln>
        </p:spPr>
        <p:txBody>
          <a:bodyPr wrap="none">
            <a:spAutoFit/>
          </a:bodyPr>
          <a:lstStyle/>
          <a:p>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p>
        </p:txBody>
      </p:sp>
      <p:cxnSp>
        <p:nvCxnSpPr>
          <p:cNvPr id="21" name="Straight Arrow Connector 20"/>
          <p:cNvCxnSpPr/>
          <p:nvPr/>
        </p:nvCxnSpPr>
        <p:spPr>
          <a:xfrm>
            <a:off x="5156200" y="2408238"/>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562600" y="2209800"/>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791200" y="1817688"/>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4699000" y="2971800"/>
            <a:ext cx="1092200" cy="4968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4699000" y="3154363"/>
            <a:ext cx="1092200" cy="644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4953000" y="1320800"/>
            <a:ext cx="2979738" cy="584200"/>
          </a:xfrm>
          <a:prstGeom prst="rect">
            <a:avLst/>
          </a:prstGeom>
          <a:noFill/>
        </p:spPr>
        <p:txBody>
          <a:bodyPr wrap="none">
            <a:spAutoFit/>
          </a:bodyPr>
          <a:lstStyle/>
          <a:p>
            <a:pPr algn="ctr" fontAlgn="auto">
              <a:spcBef>
                <a:spcPts val="0"/>
              </a:spcBef>
              <a:spcAft>
                <a:spcPts val="0"/>
              </a:spcAft>
              <a:defRPr/>
            </a:pPr>
            <a:r>
              <a:rPr lang="en-US" sz="1600" b="1" dirty="0">
                <a:solidFill>
                  <a:schemeClr val="accent1">
                    <a:lumMod val="75000"/>
                  </a:schemeClr>
                </a:solidFill>
                <a:latin typeface="+mn-lt"/>
                <a:cs typeface="+mn-cs"/>
              </a:rPr>
              <a:t>Most Impact on diverting cases</a:t>
            </a:r>
          </a:p>
          <a:p>
            <a:pPr algn="ctr" fontAlgn="auto">
              <a:spcBef>
                <a:spcPts val="0"/>
              </a:spcBef>
              <a:spcAft>
                <a:spcPts val="0"/>
              </a:spcAft>
              <a:defRPr/>
            </a:pPr>
            <a:r>
              <a:rPr lang="en-US" sz="1600" b="1" dirty="0">
                <a:solidFill>
                  <a:schemeClr val="accent1">
                    <a:lumMod val="75000"/>
                  </a:schemeClr>
                </a:solidFill>
                <a:latin typeface="+mn-lt"/>
                <a:cs typeface="+mn-cs"/>
              </a:rPr>
              <a:t>From Hospital admission</a:t>
            </a:r>
            <a:endParaRPr lang="en-US" sz="1600" b="1" dirty="0">
              <a:solidFill>
                <a:schemeClr val="accent1">
                  <a:lumMod val="75000"/>
                </a:schemeClr>
              </a:solidFill>
              <a:latin typeface="+mn-lt"/>
              <a:cs typeface="+mn-cs"/>
            </a:endParaRPr>
          </a:p>
        </p:txBody>
      </p:sp>
      <p:cxnSp>
        <p:nvCxnSpPr>
          <p:cNvPr id="29" name="Straight Arrow Connector 28"/>
          <p:cNvCxnSpPr/>
          <p:nvPr/>
        </p:nvCxnSpPr>
        <p:spPr>
          <a:xfrm>
            <a:off x="4495800" y="3322638"/>
            <a:ext cx="544513" cy="3349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4138613" y="3630613"/>
            <a:ext cx="546100" cy="3365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306388" y="228600"/>
            <a:ext cx="8513762" cy="838200"/>
          </a:xfrm>
        </p:spPr>
        <p:txBody>
          <a:bodyPr/>
          <a:lstStyle/>
          <a:p>
            <a:pPr fontAlgn="auto">
              <a:spcAft>
                <a:spcPts val="0"/>
              </a:spcAft>
              <a:defRPr/>
            </a:pPr>
            <a:r>
              <a:rPr lang="en-US" sz="3200" b="1" dirty="0">
                <a:solidFill>
                  <a:schemeClr val="accent1">
                    <a:lumMod val="75000"/>
                  </a:schemeClr>
                </a:solidFill>
                <a:ea typeface="ＭＳ Ｐゴシック" charset="-128"/>
                <a:cs typeface="ＭＳ Ｐゴシック" charset="-128"/>
              </a:rPr>
              <a:t>Distribution of Cases</a:t>
            </a:r>
          </a:p>
        </p:txBody>
      </p:sp>
      <p:sp>
        <p:nvSpPr>
          <p:cNvPr id="5" name="Up Arrow 4"/>
          <p:cNvSpPr/>
          <p:nvPr/>
        </p:nvSpPr>
        <p:spPr>
          <a:xfrm>
            <a:off x="2563813" y="1143000"/>
            <a:ext cx="484187" cy="4102100"/>
          </a:xfrm>
          <a:prstGeom prst="up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2667000" y="5105400"/>
            <a:ext cx="5638800" cy="48418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060" name="TextBox 7"/>
          <p:cNvSpPr txBox="1">
            <a:spLocks noChangeArrowheads="1"/>
          </p:cNvSpPr>
          <p:nvPr/>
        </p:nvSpPr>
        <p:spPr bwMode="auto">
          <a:xfrm>
            <a:off x="1293813" y="4724400"/>
            <a:ext cx="1082675" cy="646113"/>
          </a:xfrm>
          <a:prstGeom prst="rect">
            <a:avLst/>
          </a:prstGeom>
          <a:noFill/>
          <a:ln w="9525">
            <a:noFill/>
            <a:miter lim="800000"/>
            <a:headEnd/>
            <a:tailEnd/>
          </a:ln>
        </p:spPr>
        <p:txBody>
          <a:bodyPr wrap="none">
            <a:spAutoFit/>
          </a:bodyPr>
          <a:lstStyle/>
          <a:p>
            <a:pPr algn="ctr"/>
            <a:r>
              <a:rPr lang="en-US" b="1">
                <a:solidFill>
                  <a:srgbClr val="008000"/>
                </a:solidFill>
                <a:latin typeface="Calisto MT" pitchFamily="18" charset="0"/>
              </a:rPr>
              <a:t>CMHT’s</a:t>
            </a:r>
          </a:p>
          <a:p>
            <a:pPr algn="ctr"/>
            <a:r>
              <a:rPr lang="en-US" b="1">
                <a:solidFill>
                  <a:srgbClr val="008000"/>
                </a:solidFill>
                <a:latin typeface="Calisto MT" pitchFamily="18" charset="0"/>
              </a:rPr>
              <a:t>20 staff</a:t>
            </a:r>
          </a:p>
        </p:txBody>
      </p:sp>
      <p:sp>
        <p:nvSpPr>
          <p:cNvPr id="45061" name="TextBox 8"/>
          <p:cNvSpPr txBox="1">
            <a:spLocks noChangeArrowheads="1"/>
          </p:cNvSpPr>
          <p:nvPr/>
        </p:nvSpPr>
        <p:spPr bwMode="auto">
          <a:xfrm>
            <a:off x="533400" y="3505200"/>
            <a:ext cx="2241550" cy="646113"/>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Rehab &amp; recovery</a:t>
            </a:r>
          </a:p>
          <a:p>
            <a:pPr algn="ctr"/>
            <a:r>
              <a:rPr lang="en-US" b="1">
                <a:solidFill>
                  <a:srgbClr val="1732C1"/>
                </a:solidFill>
                <a:latin typeface="Calisto MT" pitchFamily="18" charset="0"/>
              </a:rPr>
              <a:t>15 staff</a:t>
            </a:r>
          </a:p>
        </p:txBody>
      </p:sp>
      <p:sp>
        <p:nvSpPr>
          <p:cNvPr id="45062" name="TextBox 9"/>
          <p:cNvSpPr txBox="1">
            <a:spLocks noChangeArrowheads="1"/>
          </p:cNvSpPr>
          <p:nvPr/>
        </p:nvSpPr>
        <p:spPr bwMode="auto">
          <a:xfrm>
            <a:off x="381000" y="2209800"/>
            <a:ext cx="2387600" cy="646113"/>
          </a:xfrm>
          <a:prstGeom prst="rect">
            <a:avLst/>
          </a:prstGeom>
          <a:noFill/>
          <a:ln w="9525">
            <a:noFill/>
            <a:miter lim="800000"/>
            <a:headEnd/>
            <a:tailEnd/>
          </a:ln>
        </p:spPr>
        <p:txBody>
          <a:bodyPr wrap="none">
            <a:spAutoFit/>
          </a:bodyPr>
          <a:lstStyle/>
          <a:p>
            <a:pPr algn="ctr"/>
            <a:r>
              <a:rPr lang="en-US" b="1">
                <a:solidFill>
                  <a:srgbClr val="660066"/>
                </a:solidFill>
                <a:latin typeface="Calisto MT" pitchFamily="18" charset="0"/>
              </a:rPr>
              <a:t>Assertive Outreach</a:t>
            </a:r>
          </a:p>
          <a:p>
            <a:pPr algn="ctr"/>
            <a:r>
              <a:rPr lang="en-US" b="1">
                <a:solidFill>
                  <a:srgbClr val="660066"/>
                </a:solidFill>
                <a:latin typeface="Calisto MT" pitchFamily="18" charset="0"/>
              </a:rPr>
              <a:t>12 staff</a:t>
            </a:r>
          </a:p>
        </p:txBody>
      </p:sp>
      <p:sp>
        <p:nvSpPr>
          <p:cNvPr id="45063" name="TextBox 10"/>
          <p:cNvSpPr txBox="1">
            <a:spLocks noChangeArrowheads="1"/>
          </p:cNvSpPr>
          <p:nvPr/>
        </p:nvSpPr>
        <p:spPr bwMode="auto">
          <a:xfrm>
            <a:off x="2971800" y="3657600"/>
            <a:ext cx="1981200" cy="1754188"/>
          </a:xfrm>
          <a:prstGeom prst="rect">
            <a:avLst/>
          </a:prstGeom>
          <a:noFill/>
          <a:ln w="9525">
            <a:noFill/>
            <a:miter lim="800000"/>
            <a:headEnd/>
            <a:tailEnd/>
          </a:ln>
        </p:spPr>
        <p:txBody>
          <a:bodyPr>
            <a:spAutoFit/>
          </a:bodyPr>
          <a:lstStyle/>
          <a:p>
            <a:r>
              <a:rPr lang="en-US" b="1">
                <a:solidFill>
                  <a:srgbClr val="008000"/>
                </a:solidFill>
                <a:latin typeface="Century Gothic" pitchFamily="34" charset="0"/>
              </a:rPr>
              <a:t>********************************************************************************</a:t>
            </a:r>
          </a:p>
          <a:p>
            <a:r>
              <a:rPr lang="en-US" b="1">
                <a:solidFill>
                  <a:srgbClr val="008000"/>
                </a:solidFill>
                <a:latin typeface="Century Gothic" pitchFamily="34" charset="0"/>
              </a:rPr>
              <a:t>*****************</a:t>
            </a:r>
          </a:p>
        </p:txBody>
      </p:sp>
      <p:sp>
        <p:nvSpPr>
          <p:cNvPr id="45064" name="TextBox 11"/>
          <p:cNvSpPr txBox="1">
            <a:spLocks noChangeArrowheads="1"/>
          </p:cNvSpPr>
          <p:nvPr/>
        </p:nvSpPr>
        <p:spPr bwMode="auto">
          <a:xfrm>
            <a:off x="5156200" y="4430713"/>
            <a:ext cx="1320800" cy="369887"/>
          </a:xfrm>
          <a:prstGeom prst="rect">
            <a:avLst/>
          </a:prstGeom>
          <a:noFill/>
          <a:ln w="9525">
            <a:noFill/>
            <a:miter lim="800000"/>
            <a:headEnd/>
            <a:tailEnd/>
          </a:ln>
        </p:spPr>
        <p:txBody>
          <a:bodyPr wrap="none">
            <a:spAutoFit/>
          </a:bodyPr>
          <a:lstStyle/>
          <a:p>
            <a:r>
              <a:rPr lang="en-US" b="1">
                <a:solidFill>
                  <a:srgbClr val="008000"/>
                </a:solidFill>
                <a:latin typeface="Century Gothic" pitchFamily="34" charset="0"/>
              </a:rPr>
              <a:t>600 Cases</a:t>
            </a:r>
          </a:p>
        </p:txBody>
      </p:sp>
      <p:sp>
        <p:nvSpPr>
          <p:cNvPr id="26634" name="TextBox 12"/>
          <p:cNvSpPr txBox="1">
            <a:spLocks noChangeArrowheads="1"/>
          </p:cNvSpPr>
          <p:nvPr/>
        </p:nvSpPr>
        <p:spPr bwMode="auto">
          <a:xfrm>
            <a:off x="2576513" y="5562600"/>
            <a:ext cx="728662"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20000"/>
                    <a:lumOff val="80000"/>
                  </a:schemeClr>
                </a:solidFill>
                <a:latin typeface="Century Gothic" charset="0"/>
                <a:cs typeface="+mn-cs"/>
              </a:rPr>
              <a:t>Days</a:t>
            </a:r>
          </a:p>
        </p:txBody>
      </p:sp>
      <p:sp>
        <p:nvSpPr>
          <p:cNvPr id="45066" name="TextBox 14"/>
          <p:cNvSpPr txBox="1">
            <a:spLocks noChangeArrowheads="1"/>
          </p:cNvSpPr>
          <p:nvPr/>
        </p:nvSpPr>
        <p:spPr bwMode="auto">
          <a:xfrm>
            <a:off x="7315200" y="5573713"/>
            <a:ext cx="803275" cy="369887"/>
          </a:xfrm>
          <a:prstGeom prst="rect">
            <a:avLst/>
          </a:prstGeom>
          <a:noFill/>
          <a:ln w="9525">
            <a:noFill/>
            <a:miter lim="800000"/>
            <a:headEnd/>
            <a:tailEnd/>
          </a:ln>
        </p:spPr>
        <p:txBody>
          <a:bodyPr wrap="none">
            <a:spAutoFit/>
          </a:bodyPr>
          <a:lstStyle/>
          <a:p>
            <a:r>
              <a:rPr lang="en-US" b="1">
                <a:solidFill>
                  <a:srgbClr val="CBD6EC"/>
                </a:solidFill>
                <a:latin typeface="Century Gothic" pitchFamily="34" charset="0"/>
              </a:rPr>
              <a:t>Years</a:t>
            </a:r>
          </a:p>
        </p:txBody>
      </p:sp>
      <p:sp>
        <p:nvSpPr>
          <p:cNvPr id="45067" name="Rectangle 15"/>
          <p:cNvSpPr>
            <a:spLocks noChangeArrowheads="1"/>
          </p:cNvSpPr>
          <p:nvPr/>
        </p:nvSpPr>
        <p:spPr bwMode="auto">
          <a:xfrm>
            <a:off x="2514600" y="6183313"/>
            <a:ext cx="6267450" cy="400050"/>
          </a:xfrm>
          <a:prstGeom prst="rect">
            <a:avLst/>
          </a:prstGeom>
          <a:noFill/>
          <a:ln w="9525">
            <a:noFill/>
            <a:miter lim="800000"/>
            <a:headEnd/>
            <a:tailEnd/>
          </a:ln>
        </p:spPr>
        <p:txBody>
          <a:bodyPr wrap="none">
            <a:spAutoFit/>
          </a:bodyPr>
          <a:lstStyle/>
          <a:p>
            <a:r>
              <a:rPr lang="en-US" sz="2000" b="1">
                <a:solidFill>
                  <a:srgbClr val="1F3155"/>
                </a:solidFill>
                <a:latin typeface="Century Gothic" pitchFamily="34" charset="0"/>
              </a:rPr>
              <a:t>Intensity of support &amp; Length of stay in the service</a:t>
            </a:r>
          </a:p>
        </p:txBody>
      </p:sp>
      <p:sp>
        <p:nvSpPr>
          <p:cNvPr id="45068" name="TextBox 16"/>
          <p:cNvSpPr txBox="1">
            <a:spLocks noChangeArrowheads="1"/>
          </p:cNvSpPr>
          <p:nvPr/>
        </p:nvSpPr>
        <p:spPr bwMode="auto">
          <a:xfrm>
            <a:off x="3954463" y="2590800"/>
            <a:ext cx="2446337" cy="1477963"/>
          </a:xfrm>
          <a:prstGeom prst="rect">
            <a:avLst/>
          </a:prstGeom>
          <a:noFill/>
          <a:ln w="9525">
            <a:noFill/>
            <a:miter lim="800000"/>
            <a:headEnd/>
            <a:tailEnd/>
          </a:ln>
        </p:spPr>
        <p:txBody>
          <a:bodyPr>
            <a:spAutoFit/>
          </a:bodyPr>
          <a:lstStyle/>
          <a:p>
            <a:pPr algn="ct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p>
          <a:p>
            <a:pPr algn="ctr"/>
            <a:r>
              <a:rPr lang="en-US" b="1">
                <a:solidFill>
                  <a:srgbClr val="1732C1"/>
                </a:solidFill>
                <a:latin typeface="Calisto MT" pitchFamily="18" charset="0"/>
              </a:rPr>
              <a:t>**************</a:t>
            </a:r>
          </a:p>
        </p:txBody>
      </p:sp>
      <p:sp>
        <p:nvSpPr>
          <p:cNvPr id="45069" name="TextBox 17"/>
          <p:cNvSpPr txBox="1">
            <a:spLocks noChangeArrowheads="1"/>
          </p:cNvSpPr>
          <p:nvPr/>
        </p:nvSpPr>
        <p:spPr bwMode="auto">
          <a:xfrm>
            <a:off x="6183313" y="3429000"/>
            <a:ext cx="1360487" cy="369888"/>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370 Cases</a:t>
            </a:r>
          </a:p>
        </p:txBody>
      </p:sp>
      <p:sp>
        <p:nvSpPr>
          <p:cNvPr id="45070" name="TextBox 18"/>
          <p:cNvSpPr txBox="1">
            <a:spLocks noChangeArrowheads="1"/>
          </p:cNvSpPr>
          <p:nvPr/>
        </p:nvSpPr>
        <p:spPr bwMode="auto">
          <a:xfrm>
            <a:off x="7094538" y="2362200"/>
            <a:ext cx="1287462" cy="369888"/>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123 cases</a:t>
            </a:r>
          </a:p>
        </p:txBody>
      </p:sp>
      <p:sp>
        <p:nvSpPr>
          <p:cNvPr id="45071" name="TextBox 19"/>
          <p:cNvSpPr txBox="1">
            <a:spLocks noChangeArrowheads="1"/>
          </p:cNvSpPr>
          <p:nvPr/>
        </p:nvSpPr>
        <p:spPr bwMode="auto">
          <a:xfrm>
            <a:off x="5327650" y="1924050"/>
            <a:ext cx="2520950" cy="1200150"/>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p>
        </p:txBody>
      </p:sp>
      <p:sp>
        <p:nvSpPr>
          <p:cNvPr id="26641" name="TextBox 20"/>
          <p:cNvSpPr txBox="1">
            <a:spLocks noChangeArrowheads="1"/>
          </p:cNvSpPr>
          <p:nvPr/>
        </p:nvSpPr>
        <p:spPr bwMode="auto">
          <a:xfrm rot="-5400000">
            <a:off x="-953294" y="3558382"/>
            <a:ext cx="2428875"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75000"/>
                  </a:schemeClr>
                </a:solidFill>
                <a:latin typeface="+mn-lt"/>
                <a:cs typeface="+mn-cs"/>
              </a:rPr>
              <a:t>Serious Mental Illness</a:t>
            </a:r>
          </a:p>
        </p:txBody>
      </p:sp>
      <p:sp>
        <p:nvSpPr>
          <p:cNvPr id="45073" name="TextBox 20"/>
          <p:cNvSpPr txBox="1">
            <a:spLocks noChangeArrowheads="1"/>
          </p:cNvSpPr>
          <p:nvPr/>
        </p:nvSpPr>
        <p:spPr bwMode="auto">
          <a:xfrm flipH="1">
            <a:off x="2854325" y="5181600"/>
            <a:ext cx="1946275" cy="646113"/>
          </a:xfrm>
          <a:prstGeom prst="rect">
            <a:avLst/>
          </a:prstGeom>
          <a:noFill/>
          <a:ln w="9525">
            <a:noFill/>
            <a:miter lim="800000"/>
            <a:headEnd/>
            <a:tailEnd/>
          </a:ln>
        </p:spPr>
        <p:txBody>
          <a:bodyPr>
            <a:spAutoFit/>
          </a:bodyPr>
          <a:lstStyle/>
          <a:p>
            <a:pPr algn="ctr"/>
            <a:r>
              <a:rPr lang="en-US" b="1">
                <a:solidFill>
                  <a:srgbClr val="FF0000"/>
                </a:solidFill>
                <a:latin typeface="Calisto MT" pitchFamily="18" charset="0"/>
              </a:rPr>
              <a:t>Norway ACUTE</a:t>
            </a:r>
          </a:p>
          <a:p>
            <a:pPr algn="ctr"/>
            <a:r>
              <a:rPr lang="en-US" b="1">
                <a:solidFill>
                  <a:srgbClr val="FF0000"/>
                </a:solidFill>
                <a:latin typeface="Calisto MT" pitchFamily="18" charset="0"/>
              </a:rPr>
              <a:t>Teams</a:t>
            </a:r>
          </a:p>
        </p:txBody>
      </p:sp>
      <p:sp>
        <p:nvSpPr>
          <p:cNvPr id="45074" name="TextBox 19"/>
          <p:cNvSpPr txBox="1">
            <a:spLocks noChangeArrowheads="1"/>
          </p:cNvSpPr>
          <p:nvPr/>
        </p:nvSpPr>
        <p:spPr bwMode="auto">
          <a:xfrm>
            <a:off x="2819400" y="4210050"/>
            <a:ext cx="1949450" cy="1200150"/>
          </a:xfrm>
          <a:prstGeom prst="rect">
            <a:avLst/>
          </a:prstGeom>
          <a:noFill/>
          <a:ln w="9525">
            <a:noFill/>
            <a:miter lim="800000"/>
            <a:headEnd/>
            <a:tailEnd/>
          </a:ln>
        </p:spPr>
        <p:txBody>
          <a:bodyPr wrap="none">
            <a:spAutoFit/>
          </a:bodyPr>
          <a:lstStyle/>
          <a:p>
            <a:r>
              <a:rPr lang="en-US">
                <a:solidFill>
                  <a:srgbClr val="E6E6E6"/>
                </a:solidFill>
                <a:latin typeface="Calisto MT" pitchFamily="18" charset="0"/>
              </a:rPr>
              <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p>
        </p:txBody>
      </p:sp>
      <p:cxnSp>
        <p:nvCxnSpPr>
          <p:cNvPr id="20" name="Straight Arrow Connector 19"/>
          <p:cNvCxnSpPr/>
          <p:nvPr/>
        </p:nvCxnSpPr>
        <p:spPr>
          <a:xfrm>
            <a:off x="5156200" y="2408238"/>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562600" y="2209800"/>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791200" y="1817688"/>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4699000" y="2971800"/>
            <a:ext cx="1092200" cy="4968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4699000" y="3154363"/>
            <a:ext cx="1092200" cy="644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4495800" y="3322638"/>
            <a:ext cx="544513" cy="3349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4138613" y="3630613"/>
            <a:ext cx="546100" cy="3365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4953000" y="1320800"/>
            <a:ext cx="2979738" cy="584200"/>
          </a:xfrm>
          <a:prstGeom prst="rect">
            <a:avLst/>
          </a:prstGeom>
          <a:noFill/>
        </p:spPr>
        <p:txBody>
          <a:bodyPr wrap="none">
            <a:spAutoFit/>
          </a:bodyPr>
          <a:lstStyle/>
          <a:p>
            <a:pPr algn="ctr" fontAlgn="auto">
              <a:spcBef>
                <a:spcPts val="0"/>
              </a:spcBef>
              <a:spcAft>
                <a:spcPts val="0"/>
              </a:spcAft>
              <a:defRPr/>
            </a:pPr>
            <a:r>
              <a:rPr lang="en-US" sz="1600" b="1" dirty="0">
                <a:solidFill>
                  <a:schemeClr val="accent1">
                    <a:lumMod val="75000"/>
                  </a:schemeClr>
                </a:solidFill>
                <a:latin typeface="+mn-lt"/>
                <a:cs typeface="+mn-cs"/>
              </a:rPr>
              <a:t>Most Impact on diverting cases</a:t>
            </a:r>
          </a:p>
          <a:p>
            <a:pPr algn="ctr" fontAlgn="auto">
              <a:spcBef>
                <a:spcPts val="0"/>
              </a:spcBef>
              <a:spcAft>
                <a:spcPts val="0"/>
              </a:spcAft>
              <a:defRPr/>
            </a:pPr>
            <a:r>
              <a:rPr lang="en-US" sz="1600" b="1" dirty="0">
                <a:solidFill>
                  <a:schemeClr val="accent1">
                    <a:lumMod val="75000"/>
                  </a:schemeClr>
                </a:solidFill>
                <a:latin typeface="+mn-lt"/>
                <a:cs typeface="+mn-cs"/>
              </a:rPr>
              <a:t>From Hospital admission</a:t>
            </a:r>
            <a:endParaRPr lang="en-US" sz="1600" b="1" dirty="0">
              <a:solidFill>
                <a:schemeClr val="accent1">
                  <a:lumMod val="75000"/>
                </a:schemeClr>
              </a:solidFill>
              <a:latin typeface="+mn-lt"/>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5" name="Text Box 3"/>
          <p:cNvSpPr txBox="1">
            <a:spLocks noChangeArrowheads="1"/>
          </p:cNvSpPr>
          <p:nvPr/>
        </p:nvSpPr>
        <p:spPr bwMode="auto">
          <a:xfrm>
            <a:off x="762000" y="765175"/>
            <a:ext cx="7924800" cy="1570038"/>
          </a:xfrm>
          <a:prstGeom prst="rect">
            <a:avLst/>
          </a:prstGeom>
          <a:noFill/>
          <a:ln w="9525">
            <a:noFill/>
            <a:miter lim="800000"/>
            <a:headEnd/>
            <a:tailEnd/>
          </a:ln>
        </p:spPr>
        <p:txBody>
          <a:bodyPr>
            <a:spAutoFit/>
          </a:bodyPr>
          <a:lstStyle/>
          <a:p>
            <a:pPr algn="ctr"/>
            <a:r>
              <a:rPr lang="en-US" sz="2400" b="1">
                <a:solidFill>
                  <a:srgbClr val="1F3155"/>
                </a:solidFill>
                <a:latin typeface="Calisto MT" pitchFamily="18" charset="0"/>
              </a:rPr>
              <a:t>Let today's collaboration be another important step to inspiring and giving each other hope for the future development of local community based mental health services across Norway</a:t>
            </a:r>
          </a:p>
        </p:txBody>
      </p:sp>
      <p:sp>
        <p:nvSpPr>
          <p:cNvPr id="47106" name="Text Box 4"/>
          <p:cNvSpPr txBox="1">
            <a:spLocks noChangeArrowheads="1"/>
          </p:cNvSpPr>
          <p:nvPr/>
        </p:nvSpPr>
        <p:spPr bwMode="auto">
          <a:xfrm>
            <a:off x="3149600" y="5570538"/>
            <a:ext cx="3556000" cy="830262"/>
          </a:xfrm>
          <a:prstGeom prst="rect">
            <a:avLst/>
          </a:prstGeom>
          <a:noFill/>
          <a:ln w="9525">
            <a:noFill/>
            <a:miter lim="800000"/>
            <a:headEnd/>
            <a:tailEnd/>
          </a:ln>
        </p:spPr>
        <p:txBody>
          <a:bodyPr wrap="none">
            <a:spAutoFit/>
          </a:bodyPr>
          <a:lstStyle/>
          <a:p>
            <a:r>
              <a:rPr lang="en-US" sz="2400" b="1">
                <a:solidFill>
                  <a:srgbClr val="FFFF00"/>
                </a:solidFill>
                <a:latin typeface="Calisto MT" pitchFamily="18" charset="0"/>
              </a:rPr>
              <a:t>This is your opportunity! </a:t>
            </a:r>
          </a:p>
          <a:p>
            <a:r>
              <a:rPr lang="en-US" sz="2400" b="1">
                <a:solidFill>
                  <a:srgbClr val="FFFF00"/>
                </a:solidFill>
                <a:latin typeface="Calisto MT" pitchFamily="18" charset="0"/>
              </a:rPr>
              <a:t>And not a danger or risk</a:t>
            </a:r>
            <a:endParaRPr lang="en-GB" sz="2400" b="1">
              <a:solidFill>
                <a:srgbClr val="FFFF00"/>
              </a:solidFill>
              <a:latin typeface="Calisto MT" pitchFamily="18" charset="0"/>
            </a:endParaRPr>
          </a:p>
        </p:txBody>
      </p:sp>
      <p:grpSp>
        <p:nvGrpSpPr>
          <p:cNvPr id="47107" name="Group 98"/>
          <p:cNvGrpSpPr>
            <a:grpSpLocks/>
          </p:cNvGrpSpPr>
          <p:nvPr/>
        </p:nvGrpSpPr>
        <p:grpSpPr bwMode="auto">
          <a:xfrm>
            <a:off x="3800475" y="2609850"/>
            <a:ext cx="2192338" cy="2519363"/>
            <a:chOff x="144" y="144"/>
            <a:chExt cx="3828" cy="4080"/>
          </a:xfrm>
        </p:grpSpPr>
        <p:grpSp>
          <p:nvGrpSpPr>
            <p:cNvPr id="47108" name="Group 99"/>
            <p:cNvGrpSpPr>
              <a:grpSpLocks/>
            </p:cNvGrpSpPr>
            <p:nvPr/>
          </p:nvGrpSpPr>
          <p:grpSpPr bwMode="auto">
            <a:xfrm>
              <a:off x="144" y="1776"/>
              <a:ext cx="3828" cy="2448"/>
              <a:chOff x="1596" y="1776"/>
              <a:chExt cx="3828" cy="2448"/>
            </a:xfrm>
          </p:grpSpPr>
          <p:grpSp>
            <p:nvGrpSpPr>
              <p:cNvPr id="47165" name="Group 100"/>
              <p:cNvGrpSpPr>
                <a:grpSpLocks/>
              </p:cNvGrpSpPr>
              <p:nvPr/>
            </p:nvGrpSpPr>
            <p:grpSpPr bwMode="auto">
              <a:xfrm>
                <a:off x="1596" y="1776"/>
                <a:ext cx="1620" cy="2221"/>
                <a:chOff x="636" y="98"/>
                <a:chExt cx="1620" cy="2221"/>
              </a:xfrm>
            </p:grpSpPr>
            <p:sp>
              <p:nvSpPr>
                <p:cNvPr id="47234" name="Oval 101"/>
                <p:cNvSpPr>
                  <a:spLocks noChangeArrowheads="1"/>
                </p:cNvSpPr>
                <p:nvPr/>
              </p:nvSpPr>
              <p:spPr bwMode="auto">
                <a:xfrm rot="1334708">
                  <a:off x="1104" y="879"/>
                  <a:ext cx="624" cy="124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35" name="Oval 102"/>
                <p:cNvSpPr>
                  <a:spLocks noChangeArrowheads="1"/>
                </p:cNvSpPr>
                <p:nvPr/>
              </p:nvSpPr>
              <p:spPr bwMode="auto">
                <a:xfrm rot="-3173943">
                  <a:off x="1206" y="1854"/>
                  <a:ext cx="257" cy="47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36" name="Oval 103"/>
                <p:cNvSpPr>
                  <a:spLocks noChangeArrowheads="1"/>
                </p:cNvSpPr>
                <p:nvPr/>
              </p:nvSpPr>
              <p:spPr bwMode="auto">
                <a:xfrm rot="-1720512">
                  <a:off x="672" y="447"/>
                  <a:ext cx="1536" cy="52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37" name="Oval 104"/>
                <p:cNvSpPr>
                  <a:spLocks noChangeArrowheads="1"/>
                </p:cNvSpPr>
                <p:nvPr/>
              </p:nvSpPr>
              <p:spPr bwMode="auto">
                <a:xfrm rot="-1779470">
                  <a:off x="672" y="303"/>
                  <a:ext cx="1248" cy="528"/>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38" name="Rectangle 105"/>
                <p:cNvSpPr>
                  <a:spLocks noChangeArrowheads="1"/>
                </p:cNvSpPr>
                <p:nvPr/>
              </p:nvSpPr>
              <p:spPr bwMode="auto">
                <a:xfrm rot="-2513362">
                  <a:off x="1968" y="98"/>
                  <a:ext cx="288" cy="43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39" name="Oval 106"/>
                <p:cNvSpPr>
                  <a:spLocks noChangeArrowheads="1"/>
                </p:cNvSpPr>
                <p:nvPr/>
              </p:nvSpPr>
              <p:spPr bwMode="auto">
                <a:xfrm>
                  <a:off x="1968" y="375"/>
                  <a:ext cx="144" cy="144"/>
                </a:xfrm>
                <a:prstGeom prst="ellipse">
                  <a:avLst/>
                </a:prstGeom>
                <a:solidFill>
                  <a:schemeClr val="accent1"/>
                </a:solidFill>
                <a:ln w="9525">
                  <a:noFill/>
                  <a:round/>
                  <a:headEnd/>
                  <a:tailEnd/>
                </a:ln>
              </p:spPr>
              <p:txBody>
                <a:bodyPr wrap="none" anchor="ctr"/>
                <a:lstStyle/>
                <a:p>
                  <a:endParaRPr lang="nb-NO">
                    <a:latin typeface="Calisto MT" pitchFamily="18" charset="0"/>
                  </a:endParaRPr>
                </a:p>
              </p:txBody>
            </p:sp>
            <p:sp>
              <p:nvSpPr>
                <p:cNvPr id="47240" name="Oval 107"/>
                <p:cNvSpPr>
                  <a:spLocks noChangeArrowheads="1"/>
                </p:cNvSpPr>
                <p:nvPr/>
              </p:nvSpPr>
              <p:spPr bwMode="auto">
                <a:xfrm rot="-2048568">
                  <a:off x="1856" y="260"/>
                  <a:ext cx="225" cy="33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41" name="Rectangle 108"/>
                <p:cNvSpPr>
                  <a:spLocks noChangeArrowheads="1"/>
                </p:cNvSpPr>
                <p:nvPr/>
              </p:nvSpPr>
              <p:spPr bwMode="auto">
                <a:xfrm rot="1717969">
                  <a:off x="636" y="831"/>
                  <a:ext cx="144"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42" name="Rectangle 109"/>
                <p:cNvSpPr>
                  <a:spLocks noChangeArrowheads="1"/>
                </p:cNvSpPr>
                <p:nvPr/>
              </p:nvSpPr>
              <p:spPr bwMode="auto">
                <a:xfrm>
                  <a:off x="1344" y="879"/>
                  <a:ext cx="240" cy="13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43" name="Oval 110"/>
                <p:cNvSpPr>
                  <a:spLocks noChangeArrowheads="1"/>
                </p:cNvSpPr>
                <p:nvPr/>
              </p:nvSpPr>
              <p:spPr bwMode="auto">
                <a:xfrm>
                  <a:off x="1308" y="912"/>
                  <a:ext cx="96" cy="134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44" name="Oval 111"/>
                <p:cNvSpPr>
                  <a:spLocks noChangeArrowheads="1"/>
                </p:cNvSpPr>
                <p:nvPr/>
              </p:nvSpPr>
              <p:spPr bwMode="auto">
                <a:xfrm>
                  <a:off x="1530" y="900"/>
                  <a:ext cx="102" cy="1419"/>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45" name="Oval 112"/>
                <p:cNvSpPr>
                  <a:spLocks noChangeArrowheads="1"/>
                </p:cNvSpPr>
                <p:nvPr/>
              </p:nvSpPr>
              <p:spPr bwMode="auto">
                <a:xfrm>
                  <a:off x="1344" y="2181"/>
                  <a:ext cx="210" cy="13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46" name="AutoShape 113"/>
                <p:cNvSpPr>
                  <a:spLocks noChangeArrowheads="1"/>
                </p:cNvSpPr>
                <p:nvPr/>
              </p:nvSpPr>
              <p:spPr bwMode="auto">
                <a:xfrm>
                  <a:off x="1214" y="1119"/>
                  <a:ext cx="274" cy="1008"/>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47" name="AutoShape 114"/>
                <p:cNvSpPr>
                  <a:spLocks noChangeArrowheads="1"/>
                </p:cNvSpPr>
                <p:nvPr/>
              </p:nvSpPr>
              <p:spPr bwMode="auto">
                <a:xfrm rot="-262648">
                  <a:off x="1152" y="1263"/>
                  <a:ext cx="274" cy="864"/>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48" name="Rectangle 115"/>
                <p:cNvSpPr>
                  <a:spLocks noChangeArrowheads="1"/>
                </p:cNvSpPr>
                <p:nvPr/>
              </p:nvSpPr>
              <p:spPr bwMode="auto">
                <a:xfrm>
                  <a:off x="1584" y="909"/>
                  <a:ext cx="240" cy="91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49" name="Oval 116"/>
                <p:cNvSpPr>
                  <a:spLocks noChangeArrowheads="1"/>
                </p:cNvSpPr>
                <p:nvPr/>
              </p:nvSpPr>
              <p:spPr bwMode="auto">
                <a:xfrm>
                  <a:off x="1314" y="1023"/>
                  <a:ext cx="192" cy="105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50" name="Rectangle 117"/>
                <p:cNvSpPr>
                  <a:spLocks noChangeArrowheads="1"/>
                </p:cNvSpPr>
                <p:nvPr/>
              </p:nvSpPr>
              <p:spPr bwMode="auto">
                <a:xfrm>
                  <a:off x="1362" y="1935"/>
                  <a:ext cx="144" cy="24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1" name="AutoShape 118"/>
                <p:cNvSpPr>
                  <a:spLocks noChangeArrowheads="1"/>
                </p:cNvSpPr>
                <p:nvPr/>
              </p:nvSpPr>
              <p:spPr bwMode="auto">
                <a:xfrm rot="4066826">
                  <a:off x="1473" y="677"/>
                  <a:ext cx="179" cy="726"/>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2" name="Rectangle 119"/>
                <p:cNvSpPr>
                  <a:spLocks noChangeArrowheads="1"/>
                </p:cNvSpPr>
                <p:nvPr/>
              </p:nvSpPr>
              <p:spPr bwMode="auto">
                <a:xfrm rot="-1757176">
                  <a:off x="1030" y="1159"/>
                  <a:ext cx="912" cy="68"/>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3" name="AutoShape 120"/>
                <p:cNvSpPr>
                  <a:spLocks noChangeArrowheads="1"/>
                </p:cNvSpPr>
                <p:nvPr/>
              </p:nvSpPr>
              <p:spPr bwMode="auto">
                <a:xfrm rot="3566553">
                  <a:off x="993" y="1114"/>
                  <a:ext cx="179" cy="726"/>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4" name="AutoShape 121"/>
                <p:cNvSpPr>
                  <a:spLocks noChangeArrowheads="1"/>
                </p:cNvSpPr>
                <p:nvPr/>
              </p:nvSpPr>
              <p:spPr bwMode="auto">
                <a:xfrm rot="-6955040">
                  <a:off x="1333" y="872"/>
                  <a:ext cx="294" cy="135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5" name="Oval 122"/>
                <p:cNvSpPr>
                  <a:spLocks noChangeArrowheads="1"/>
                </p:cNvSpPr>
                <p:nvPr/>
              </p:nvSpPr>
              <p:spPr bwMode="auto">
                <a:xfrm>
                  <a:off x="1744" y="912"/>
                  <a:ext cx="192"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grpSp>
            <p:nvGrpSpPr>
              <p:cNvPr id="47166" name="Group 123"/>
              <p:cNvGrpSpPr>
                <a:grpSpLocks/>
              </p:cNvGrpSpPr>
              <p:nvPr/>
            </p:nvGrpSpPr>
            <p:grpSpPr bwMode="auto">
              <a:xfrm>
                <a:off x="2965" y="1784"/>
                <a:ext cx="2459" cy="2440"/>
                <a:chOff x="2965" y="1784"/>
                <a:chExt cx="2459" cy="2440"/>
              </a:xfrm>
            </p:grpSpPr>
            <p:sp>
              <p:nvSpPr>
                <p:cNvPr id="47167" name="Oval 124"/>
                <p:cNvSpPr>
                  <a:spLocks noChangeArrowheads="1"/>
                </p:cNvSpPr>
                <p:nvPr/>
              </p:nvSpPr>
              <p:spPr bwMode="auto">
                <a:xfrm rot="-583001">
                  <a:off x="3153" y="2400"/>
                  <a:ext cx="528" cy="38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68" name="Oval 125"/>
                <p:cNvSpPr>
                  <a:spLocks noChangeArrowheads="1"/>
                </p:cNvSpPr>
                <p:nvPr/>
              </p:nvSpPr>
              <p:spPr bwMode="auto">
                <a:xfrm rot="-885269">
                  <a:off x="3201" y="2472"/>
                  <a:ext cx="384" cy="24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69" name="Rectangle 126"/>
                <p:cNvSpPr>
                  <a:spLocks noChangeArrowheads="1"/>
                </p:cNvSpPr>
                <p:nvPr/>
              </p:nvSpPr>
              <p:spPr bwMode="auto">
                <a:xfrm>
                  <a:off x="4065" y="2064"/>
                  <a:ext cx="480" cy="192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70" name="Oval 127"/>
                <p:cNvSpPr>
                  <a:spLocks noChangeArrowheads="1"/>
                </p:cNvSpPr>
                <p:nvPr/>
              </p:nvSpPr>
              <p:spPr bwMode="auto">
                <a:xfrm rot="470664">
                  <a:off x="4353" y="1920"/>
                  <a:ext cx="240" cy="230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71" name="AutoShape 128"/>
                <p:cNvSpPr>
                  <a:spLocks noChangeArrowheads="1"/>
                </p:cNvSpPr>
                <p:nvPr/>
              </p:nvSpPr>
              <p:spPr bwMode="auto">
                <a:xfrm rot="731411">
                  <a:off x="4017" y="1966"/>
                  <a:ext cx="288" cy="2016"/>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72" name="Rectangle 129"/>
                <p:cNvSpPr>
                  <a:spLocks noChangeArrowheads="1"/>
                </p:cNvSpPr>
                <p:nvPr/>
              </p:nvSpPr>
              <p:spPr bwMode="auto">
                <a:xfrm>
                  <a:off x="3552" y="3592"/>
                  <a:ext cx="1536" cy="1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73" name="Oval 130"/>
                <p:cNvSpPr>
                  <a:spLocks noChangeArrowheads="1"/>
                </p:cNvSpPr>
                <p:nvPr/>
              </p:nvSpPr>
              <p:spPr bwMode="auto">
                <a:xfrm>
                  <a:off x="3089" y="3360"/>
                  <a:ext cx="768" cy="43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74" name="Oval 131"/>
                <p:cNvSpPr>
                  <a:spLocks noChangeArrowheads="1"/>
                </p:cNvSpPr>
                <p:nvPr/>
              </p:nvSpPr>
              <p:spPr bwMode="auto">
                <a:xfrm rot="180034">
                  <a:off x="3281" y="3492"/>
                  <a:ext cx="784" cy="14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75" name="Rectangle 132"/>
                <p:cNvSpPr>
                  <a:spLocks noChangeArrowheads="1"/>
                </p:cNvSpPr>
                <p:nvPr/>
              </p:nvSpPr>
              <p:spPr bwMode="auto">
                <a:xfrm rot="-219888">
                  <a:off x="3224" y="3368"/>
                  <a:ext cx="624" cy="12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76" name="Oval 133"/>
                <p:cNvSpPr>
                  <a:spLocks noChangeArrowheads="1"/>
                </p:cNvSpPr>
                <p:nvPr/>
              </p:nvSpPr>
              <p:spPr bwMode="auto">
                <a:xfrm>
                  <a:off x="3337" y="3168"/>
                  <a:ext cx="624" cy="2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77" name="AutoShape 134"/>
                <p:cNvSpPr>
                  <a:spLocks noChangeArrowheads="1"/>
                </p:cNvSpPr>
                <p:nvPr/>
              </p:nvSpPr>
              <p:spPr bwMode="auto">
                <a:xfrm rot="-333620">
                  <a:off x="3153" y="2816"/>
                  <a:ext cx="288" cy="576"/>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78" name="AutoShape 135"/>
                <p:cNvSpPr>
                  <a:spLocks noChangeArrowheads="1"/>
                </p:cNvSpPr>
                <p:nvPr/>
              </p:nvSpPr>
              <p:spPr bwMode="auto">
                <a:xfrm rot="-8174428">
                  <a:off x="3777" y="3224"/>
                  <a:ext cx="240" cy="367"/>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79" name="Oval 136"/>
                <p:cNvSpPr>
                  <a:spLocks noChangeArrowheads="1"/>
                </p:cNvSpPr>
                <p:nvPr/>
              </p:nvSpPr>
              <p:spPr bwMode="auto">
                <a:xfrm rot="108918">
                  <a:off x="4065" y="3553"/>
                  <a:ext cx="864" cy="16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80" name="Oval 137"/>
                <p:cNvSpPr>
                  <a:spLocks noChangeArrowheads="1"/>
                </p:cNvSpPr>
                <p:nvPr/>
              </p:nvSpPr>
              <p:spPr bwMode="auto">
                <a:xfrm rot="-20109">
                  <a:off x="4081" y="3737"/>
                  <a:ext cx="864" cy="16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81" name="Oval 138"/>
                <p:cNvSpPr>
                  <a:spLocks noChangeArrowheads="1"/>
                </p:cNvSpPr>
                <p:nvPr/>
              </p:nvSpPr>
              <p:spPr bwMode="auto">
                <a:xfrm rot="-1696857">
                  <a:off x="4953" y="3448"/>
                  <a:ext cx="192" cy="33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82" name="AutoShape 139"/>
                <p:cNvSpPr>
                  <a:spLocks noChangeArrowheads="1"/>
                </p:cNvSpPr>
                <p:nvPr/>
              </p:nvSpPr>
              <p:spPr bwMode="auto">
                <a:xfrm>
                  <a:off x="4785" y="3256"/>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83" name="AutoShape 140"/>
                <p:cNvSpPr>
                  <a:spLocks noChangeArrowheads="1"/>
                </p:cNvSpPr>
                <p:nvPr/>
              </p:nvSpPr>
              <p:spPr bwMode="auto">
                <a:xfrm>
                  <a:off x="4817" y="3304"/>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84" name="AutoShape 141"/>
                <p:cNvSpPr>
                  <a:spLocks noChangeArrowheads="1"/>
                </p:cNvSpPr>
                <p:nvPr/>
              </p:nvSpPr>
              <p:spPr bwMode="auto">
                <a:xfrm>
                  <a:off x="4857" y="3336"/>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85" name="Rectangle 142"/>
                <p:cNvSpPr>
                  <a:spLocks noChangeArrowheads="1"/>
                </p:cNvSpPr>
                <p:nvPr/>
              </p:nvSpPr>
              <p:spPr bwMode="auto">
                <a:xfrm rot="-3130666">
                  <a:off x="3399" y="2884"/>
                  <a:ext cx="656" cy="1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grpSp>
              <p:nvGrpSpPr>
                <p:cNvPr id="47186" name="Group 143"/>
                <p:cNvGrpSpPr>
                  <a:grpSpLocks/>
                </p:cNvGrpSpPr>
                <p:nvPr/>
              </p:nvGrpSpPr>
              <p:grpSpPr bwMode="auto">
                <a:xfrm>
                  <a:off x="3151" y="2680"/>
                  <a:ext cx="2018" cy="271"/>
                  <a:chOff x="2494" y="2656"/>
                  <a:chExt cx="2266" cy="271"/>
                </a:xfrm>
              </p:grpSpPr>
              <p:sp>
                <p:nvSpPr>
                  <p:cNvPr id="47232" name="Rectangle 144"/>
                  <p:cNvSpPr>
                    <a:spLocks noChangeArrowheads="1"/>
                  </p:cNvSpPr>
                  <p:nvPr/>
                </p:nvSpPr>
                <p:spPr bwMode="auto">
                  <a:xfrm rot="-377146">
                    <a:off x="2494" y="2804"/>
                    <a:ext cx="2208" cy="123"/>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33" name="Oval 145"/>
                  <p:cNvSpPr>
                    <a:spLocks noChangeArrowheads="1"/>
                  </p:cNvSpPr>
                  <p:nvPr/>
                </p:nvSpPr>
                <p:spPr bwMode="auto">
                  <a:xfrm rot="-772368">
                    <a:off x="4568" y="2656"/>
                    <a:ext cx="192" cy="14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47187" name="Oval 146"/>
                <p:cNvSpPr>
                  <a:spLocks noChangeArrowheads="1"/>
                </p:cNvSpPr>
                <p:nvPr/>
              </p:nvSpPr>
              <p:spPr bwMode="auto">
                <a:xfrm rot="-2658770">
                  <a:off x="4726" y="1885"/>
                  <a:ext cx="384" cy="105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88" name="Oval 147"/>
                <p:cNvSpPr>
                  <a:spLocks noChangeArrowheads="1"/>
                </p:cNvSpPr>
                <p:nvPr/>
              </p:nvSpPr>
              <p:spPr bwMode="auto">
                <a:xfrm rot="-2938631">
                  <a:off x="4752" y="1832"/>
                  <a:ext cx="384" cy="96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89" name="Rectangle 148"/>
                <p:cNvSpPr>
                  <a:spLocks noChangeArrowheads="1"/>
                </p:cNvSpPr>
                <p:nvPr/>
              </p:nvSpPr>
              <p:spPr bwMode="auto">
                <a:xfrm rot="1131583">
                  <a:off x="3970" y="1940"/>
                  <a:ext cx="348" cy="81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90" name="Oval 149"/>
                <p:cNvSpPr>
                  <a:spLocks noChangeArrowheads="1"/>
                </p:cNvSpPr>
                <p:nvPr/>
              </p:nvSpPr>
              <p:spPr bwMode="auto">
                <a:xfrm rot="1733732">
                  <a:off x="4529" y="1832"/>
                  <a:ext cx="96" cy="33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91" name="Rectangle 150"/>
                <p:cNvSpPr>
                  <a:spLocks noChangeArrowheads="1"/>
                </p:cNvSpPr>
                <p:nvPr/>
              </p:nvSpPr>
              <p:spPr bwMode="auto">
                <a:xfrm rot="1068214">
                  <a:off x="4609" y="1832"/>
                  <a:ext cx="48" cy="288"/>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92" name="Rectangle 151"/>
                <p:cNvSpPr>
                  <a:spLocks noChangeArrowheads="1"/>
                </p:cNvSpPr>
                <p:nvPr/>
              </p:nvSpPr>
              <p:spPr bwMode="auto">
                <a:xfrm rot="1639774">
                  <a:off x="4513" y="1784"/>
                  <a:ext cx="48" cy="288"/>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93" name="Oval 152"/>
                <p:cNvSpPr>
                  <a:spLocks noChangeArrowheads="1"/>
                </p:cNvSpPr>
                <p:nvPr/>
              </p:nvSpPr>
              <p:spPr bwMode="auto">
                <a:xfrm rot="-720688">
                  <a:off x="3006" y="2832"/>
                  <a:ext cx="384" cy="21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94" name="AutoShape 153"/>
                <p:cNvSpPr>
                  <a:spLocks noChangeArrowheads="1"/>
                </p:cNvSpPr>
                <p:nvPr/>
              </p:nvSpPr>
              <p:spPr bwMode="auto">
                <a:xfrm rot="4604573">
                  <a:off x="3580" y="2011"/>
                  <a:ext cx="210" cy="1440"/>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95" name="Rectangle 154"/>
                <p:cNvSpPr>
                  <a:spLocks noChangeArrowheads="1"/>
                </p:cNvSpPr>
                <p:nvPr/>
              </p:nvSpPr>
              <p:spPr bwMode="auto">
                <a:xfrm rot="-760039">
                  <a:off x="4011" y="2544"/>
                  <a:ext cx="336" cy="96"/>
                </a:xfrm>
                <a:prstGeom prst="rect">
                  <a:avLst/>
                </a:prstGeom>
                <a:solidFill>
                  <a:schemeClr val="tx1"/>
                </a:solidFill>
                <a:ln w="9525">
                  <a:noFill/>
                  <a:miter lim="800000"/>
                  <a:headEnd/>
                  <a:tailEnd/>
                </a:ln>
              </p:spPr>
              <p:txBody>
                <a:bodyPr wrap="none" anchor="ctr"/>
                <a:lstStyle/>
                <a:p>
                  <a:pPr algn="ctr"/>
                  <a:endParaRPr lang="nb-NO">
                    <a:latin typeface="Calisto MT" pitchFamily="18" charset="0"/>
                  </a:endParaRPr>
                </a:p>
              </p:txBody>
            </p:sp>
            <p:sp>
              <p:nvSpPr>
                <p:cNvPr id="47196" name="Oval 155"/>
                <p:cNvSpPr>
                  <a:spLocks noChangeArrowheads="1"/>
                </p:cNvSpPr>
                <p:nvPr/>
              </p:nvSpPr>
              <p:spPr bwMode="auto">
                <a:xfrm rot="-422059">
                  <a:off x="3921" y="2304"/>
                  <a:ext cx="720" cy="33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97" name="Oval 156"/>
                <p:cNvSpPr>
                  <a:spLocks noChangeArrowheads="1"/>
                </p:cNvSpPr>
                <p:nvPr/>
              </p:nvSpPr>
              <p:spPr bwMode="auto">
                <a:xfrm rot="-505618">
                  <a:off x="4046" y="2399"/>
                  <a:ext cx="480" cy="168"/>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98" name="Rectangle 157"/>
                <p:cNvSpPr>
                  <a:spLocks noChangeArrowheads="1"/>
                </p:cNvSpPr>
                <p:nvPr/>
              </p:nvSpPr>
              <p:spPr bwMode="auto">
                <a:xfrm rot="650418">
                  <a:off x="3934" y="2161"/>
                  <a:ext cx="240" cy="384"/>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99" name="Rectangle 158"/>
                <p:cNvSpPr>
                  <a:spLocks noChangeArrowheads="1"/>
                </p:cNvSpPr>
                <p:nvPr/>
              </p:nvSpPr>
              <p:spPr bwMode="auto">
                <a:xfrm rot="-415838">
                  <a:off x="3857" y="2496"/>
                  <a:ext cx="336" cy="8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00" name="Oval 159"/>
                <p:cNvSpPr>
                  <a:spLocks noChangeArrowheads="1"/>
                </p:cNvSpPr>
                <p:nvPr/>
              </p:nvSpPr>
              <p:spPr bwMode="auto">
                <a:xfrm rot="-2462328">
                  <a:off x="3337" y="3144"/>
                  <a:ext cx="240"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01" name="AutoShape 160"/>
                <p:cNvSpPr>
                  <a:spLocks noChangeArrowheads="1"/>
                </p:cNvSpPr>
                <p:nvPr/>
              </p:nvSpPr>
              <p:spPr bwMode="auto">
                <a:xfrm rot="3499960">
                  <a:off x="3761" y="1599"/>
                  <a:ext cx="217" cy="148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02" name="Rectangle 161"/>
                <p:cNvSpPr>
                  <a:spLocks noChangeArrowheads="1"/>
                </p:cNvSpPr>
                <p:nvPr/>
              </p:nvSpPr>
              <p:spPr bwMode="auto">
                <a:xfrm>
                  <a:off x="4081" y="3744"/>
                  <a:ext cx="192" cy="33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03" name="Oval 162"/>
                <p:cNvSpPr>
                  <a:spLocks noChangeArrowheads="1"/>
                </p:cNvSpPr>
                <p:nvPr/>
              </p:nvSpPr>
              <p:spPr bwMode="auto">
                <a:xfrm rot="-914570">
                  <a:off x="3185" y="2824"/>
                  <a:ext cx="384" cy="9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04" name="Rectangle 163"/>
                <p:cNvSpPr>
                  <a:spLocks noChangeArrowheads="1"/>
                </p:cNvSpPr>
                <p:nvPr/>
              </p:nvSpPr>
              <p:spPr bwMode="auto">
                <a:xfrm rot="811269">
                  <a:off x="4289" y="2352"/>
                  <a:ext cx="144" cy="384"/>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05" name="Rectangle 164"/>
                <p:cNvSpPr>
                  <a:spLocks noChangeArrowheads="1"/>
                </p:cNvSpPr>
                <p:nvPr/>
              </p:nvSpPr>
              <p:spPr bwMode="auto">
                <a:xfrm rot="-2073345">
                  <a:off x="4155" y="2193"/>
                  <a:ext cx="434" cy="9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06" name="Oval 165"/>
                <p:cNvSpPr>
                  <a:spLocks noChangeArrowheads="1"/>
                </p:cNvSpPr>
                <p:nvPr/>
              </p:nvSpPr>
              <p:spPr bwMode="auto">
                <a:xfrm rot="4209153">
                  <a:off x="3856" y="2650"/>
                  <a:ext cx="192" cy="12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07" name="Rectangle 166"/>
                <p:cNvSpPr>
                  <a:spLocks noChangeArrowheads="1"/>
                </p:cNvSpPr>
                <p:nvPr/>
              </p:nvSpPr>
              <p:spPr bwMode="auto">
                <a:xfrm rot="454103">
                  <a:off x="3140" y="2399"/>
                  <a:ext cx="144" cy="33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08" name="Oval 167"/>
                <p:cNvSpPr>
                  <a:spLocks noChangeArrowheads="1"/>
                </p:cNvSpPr>
                <p:nvPr/>
              </p:nvSpPr>
              <p:spPr bwMode="auto">
                <a:xfrm>
                  <a:off x="3145" y="2640"/>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09" name="Oval 168"/>
                <p:cNvSpPr>
                  <a:spLocks noChangeArrowheads="1"/>
                </p:cNvSpPr>
                <p:nvPr/>
              </p:nvSpPr>
              <p:spPr bwMode="auto">
                <a:xfrm>
                  <a:off x="4033" y="2680"/>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10" name="AutoShape 169"/>
                <p:cNvSpPr>
                  <a:spLocks noChangeArrowheads="1"/>
                </p:cNvSpPr>
                <p:nvPr/>
              </p:nvSpPr>
              <p:spPr bwMode="auto">
                <a:xfrm rot="-8371848">
                  <a:off x="3537" y="1800"/>
                  <a:ext cx="192" cy="76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11" name="AutoShape 170"/>
                <p:cNvSpPr>
                  <a:spLocks noChangeArrowheads="1"/>
                </p:cNvSpPr>
                <p:nvPr/>
              </p:nvSpPr>
              <p:spPr bwMode="auto">
                <a:xfrm rot="9361038">
                  <a:off x="3633" y="1912"/>
                  <a:ext cx="288" cy="288"/>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12" name="Rectangle 171"/>
                <p:cNvSpPr>
                  <a:spLocks noChangeArrowheads="1"/>
                </p:cNvSpPr>
                <p:nvPr/>
              </p:nvSpPr>
              <p:spPr bwMode="auto">
                <a:xfrm>
                  <a:off x="3777" y="1824"/>
                  <a:ext cx="192" cy="19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13" name="AutoShape 172"/>
                <p:cNvSpPr>
                  <a:spLocks noChangeArrowheads="1"/>
                </p:cNvSpPr>
                <p:nvPr/>
              </p:nvSpPr>
              <p:spPr bwMode="auto">
                <a:xfrm rot="-3028090">
                  <a:off x="3851" y="3450"/>
                  <a:ext cx="172" cy="704"/>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14" name="Rectangle 173"/>
                <p:cNvSpPr>
                  <a:spLocks noChangeArrowheads="1"/>
                </p:cNvSpPr>
                <p:nvPr/>
              </p:nvSpPr>
              <p:spPr bwMode="auto">
                <a:xfrm rot="-830404">
                  <a:off x="3681" y="3360"/>
                  <a:ext cx="96" cy="33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15" name="Rectangle 174"/>
                <p:cNvSpPr>
                  <a:spLocks noChangeArrowheads="1"/>
                </p:cNvSpPr>
                <p:nvPr/>
              </p:nvSpPr>
              <p:spPr bwMode="auto">
                <a:xfrm rot="142819">
                  <a:off x="4409" y="3320"/>
                  <a:ext cx="240"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16" name="Rectangle 175"/>
                <p:cNvSpPr>
                  <a:spLocks noChangeArrowheads="1"/>
                </p:cNvSpPr>
                <p:nvPr/>
              </p:nvSpPr>
              <p:spPr bwMode="auto">
                <a:xfrm>
                  <a:off x="4305" y="3840"/>
                  <a:ext cx="384"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17" name="AutoShape 176"/>
                <p:cNvSpPr>
                  <a:spLocks noChangeArrowheads="1"/>
                </p:cNvSpPr>
                <p:nvPr/>
              </p:nvSpPr>
              <p:spPr bwMode="auto">
                <a:xfrm>
                  <a:off x="4897" y="3456"/>
                  <a:ext cx="48" cy="288"/>
                </a:xfrm>
                <a:prstGeom prst="triangle">
                  <a:avLst>
                    <a:gd name="adj" fmla="val 50000"/>
                  </a:avLst>
                </a:prstGeom>
                <a:solidFill>
                  <a:schemeClr val="tx1"/>
                </a:solidFill>
                <a:ln w="9525">
                  <a:solidFill>
                    <a:schemeClr val="tx1"/>
                  </a:solidFill>
                  <a:miter lim="800000"/>
                  <a:headEnd/>
                  <a:tailEnd/>
                </a:ln>
              </p:spPr>
              <p:txBody>
                <a:bodyPr wrap="none" anchor="ctr"/>
                <a:lstStyle/>
                <a:p>
                  <a:endParaRPr lang="nb-NO">
                    <a:latin typeface="Calisto MT" pitchFamily="18" charset="0"/>
                  </a:endParaRPr>
                </a:p>
              </p:txBody>
            </p:sp>
            <p:sp>
              <p:nvSpPr>
                <p:cNvPr id="47218" name="Line 177"/>
                <p:cNvSpPr>
                  <a:spLocks noChangeShapeType="1"/>
                </p:cNvSpPr>
                <p:nvPr/>
              </p:nvSpPr>
              <p:spPr bwMode="auto">
                <a:xfrm>
                  <a:off x="4937" y="3512"/>
                  <a:ext cx="0" cy="240"/>
                </a:xfrm>
                <a:prstGeom prst="line">
                  <a:avLst/>
                </a:prstGeom>
                <a:noFill/>
                <a:ln w="19050">
                  <a:solidFill>
                    <a:schemeClr val="tx1"/>
                  </a:solidFill>
                  <a:round/>
                  <a:headEnd/>
                  <a:tailEnd/>
                </a:ln>
              </p:spPr>
              <p:txBody>
                <a:bodyPr wrap="none" anchor="ctr"/>
                <a:lstStyle/>
                <a:p>
                  <a:endParaRPr lang="nb-NO"/>
                </a:p>
              </p:txBody>
            </p:sp>
            <p:sp>
              <p:nvSpPr>
                <p:cNvPr id="47219" name="Line 178"/>
                <p:cNvSpPr>
                  <a:spLocks noChangeShapeType="1"/>
                </p:cNvSpPr>
                <p:nvPr/>
              </p:nvSpPr>
              <p:spPr bwMode="auto">
                <a:xfrm>
                  <a:off x="4897" y="3464"/>
                  <a:ext cx="0" cy="240"/>
                </a:xfrm>
                <a:prstGeom prst="line">
                  <a:avLst/>
                </a:prstGeom>
                <a:noFill/>
                <a:ln w="9525">
                  <a:solidFill>
                    <a:schemeClr val="tx1"/>
                  </a:solidFill>
                  <a:round/>
                  <a:headEnd/>
                  <a:tailEnd/>
                </a:ln>
              </p:spPr>
              <p:txBody>
                <a:bodyPr wrap="none" anchor="ctr"/>
                <a:lstStyle/>
                <a:p>
                  <a:endParaRPr lang="nb-NO"/>
                </a:p>
              </p:txBody>
            </p:sp>
            <p:grpSp>
              <p:nvGrpSpPr>
                <p:cNvPr id="47220" name="Group 179"/>
                <p:cNvGrpSpPr>
                  <a:grpSpLocks/>
                </p:cNvGrpSpPr>
                <p:nvPr/>
              </p:nvGrpSpPr>
              <p:grpSpPr bwMode="auto">
                <a:xfrm>
                  <a:off x="4896" y="3024"/>
                  <a:ext cx="528" cy="240"/>
                  <a:chOff x="4896" y="3024"/>
                  <a:chExt cx="528" cy="240"/>
                </a:xfrm>
              </p:grpSpPr>
              <p:sp>
                <p:nvSpPr>
                  <p:cNvPr id="47223" name="Oval 180"/>
                  <p:cNvSpPr>
                    <a:spLocks noChangeArrowheads="1"/>
                  </p:cNvSpPr>
                  <p:nvPr/>
                </p:nvSpPr>
                <p:spPr bwMode="auto">
                  <a:xfrm rot="-473104">
                    <a:off x="5040" y="3024"/>
                    <a:ext cx="336" cy="19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24" name="Oval 181"/>
                  <p:cNvSpPr>
                    <a:spLocks noChangeArrowheads="1"/>
                  </p:cNvSpPr>
                  <p:nvPr/>
                </p:nvSpPr>
                <p:spPr bwMode="auto">
                  <a:xfrm>
                    <a:off x="5088" y="3138"/>
                    <a:ext cx="336" cy="12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25" name="AutoShape 182"/>
                  <p:cNvSpPr>
                    <a:spLocks noChangeArrowheads="1"/>
                  </p:cNvSpPr>
                  <p:nvPr/>
                </p:nvSpPr>
                <p:spPr bwMode="auto">
                  <a:xfrm rot="-6673927">
                    <a:off x="5067" y="3042"/>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26" name="AutoShape 183"/>
                  <p:cNvSpPr>
                    <a:spLocks noChangeArrowheads="1"/>
                  </p:cNvSpPr>
                  <p:nvPr/>
                </p:nvSpPr>
                <p:spPr bwMode="auto">
                  <a:xfrm rot="-6673927">
                    <a:off x="5145" y="3048"/>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27" name="AutoShape 184"/>
                  <p:cNvSpPr>
                    <a:spLocks noChangeArrowheads="1"/>
                  </p:cNvSpPr>
                  <p:nvPr/>
                </p:nvSpPr>
                <p:spPr bwMode="auto">
                  <a:xfrm rot="-6673927">
                    <a:off x="5196" y="3045"/>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28" name="AutoShape 185"/>
                  <p:cNvSpPr>
                    <a:spLocks noChangeArrowheads="1"/>
                  </p:cNvSpPr>
                  <p:nvPr/>
                </p:nvSpPr>
                <p:spPr bwMode="auto">
                  <a:xfrm rot="-5283331">
                    <a:off x="5082" y="2901"/>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29" name="AutoShape 186"/>
                  <p:cNvSpPr>
                    <a:spLocks noChangeArrowheads="1"/>
                  </p:cNvSpPr>
                  <p:nvPr/>
                </p:nvSpPr>
                <p:spPr bwMode="auto">
                  <a:xfrm rot="-5283331">
                    <a:off x="5040" y="2880"/>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30" name="AutoShape 187"/>
                  <p:cNvSpPr>
                    <a:spLocks noChangeArrowheads="1"/>
                  </p:cNvSpPr>
                  <p:nvPr/>
                </p:nvSpPr>
                <p:spPr bwMode="auto">
                  <a:xfrm rot="-5283331">
                    <a:off x="5100" y="2928"/>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31" name="Oval 188"/>
                  <p:cNvSpPr>
                    <a:spLocks noChangeArrowheads="1"/>
                  </p:cNvSpPr>
                  <p:nvPr/>
                </p:nvSpPr>
                <p:spPr bwMode="auto">
                  <a:xfrm rot="-2669756">
                    <a:off x="5264" y="3032"/>
                    <a:ext cx="96" cy="19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47221" name="AutoShape 189"/>
                <p:cNvSpPr>
                  <a:spLocks noChangeArrowheads="1"/>
                </p:cNvSpPr>
                <p:nvPr/>
              </p:nvSpPr>
              <p:spPr bwMode="auto">
                <a:xfrm rot="-5400000">
                  <a:off x="4896" y="2960"/>
                  <a:ext cx="96" cy="384"/>
                </a:xfrm>
                <a:prstGeom prst="flowChartOffpageConnector">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22" name="Rectangle 190"/>
                <p:cNvSpPr>
                  <a:spLocks noChangeArrowheads="1"/>
                </p:cNvSpPr>
                <p:nvPr/>
              </p:nvSpPr>
              <p:spPr bwMode="auto">
                <a:xfrm rot="-1625649">
                  <a:off x="3072" y="3320"/>
                  <a:ext cx="240" cy="9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grpSp>
        </p:grpSp>
        <p:grpSp>
          <p:nvGrpSpPr>
            <p:cNvPr id="47109" name="Group 191"/>
            <p:cNvGrpSpPr>
              <a:grpSpLocks/>
            </p:cNvGrpSpPr>
            <p:nvPr/>
          </p:nvGrpSpPr>
          <p:grpSpPr bwMode="auto">
            <a:xfrm>
              <a:off x="1296" y="144"/>
              <a:ext cx="1488" cy="1836"/>
              <a:chOff x="1248" y="144"/>
              <a:chExt cx="1488" cy="1836"/>
            </a:xfrm>
          </p:grpSpPr>
          <p:grpSp>
            <p:nvGrpSpPr>
              <p:cNvPr id="47110" name="Group 192"/>
              <p:cNvGrpSpPr>
                <a:grpSpLocks/>
              </p:cNvGrpSpPr>
              <p:nvPr/>
            </p:nvGrpSpPr>
            <p:grpSpPr bwMode="auto">
              <a:xfrm>
                <a:off x="1248" y="144"/>
                <a:ext cx="1488" cy="1836"/>
                <a:chOff x="1632" y="171"/>
                <a:chExt cx="1404" cy="1740"/>
              </a:xfrm>
            </p:grpSpPr>
            <p:sp>
              <p:nvSpPr>
                <p:cNvPr id="47112" name="Oval 193"/>
                <p:cNvSpPr>
                  <a:spLocks noChangeArrowheads="1"/>
                </p:cNvSpPr>
                <p:nvPr/>
              </p:nvSpPr>
              <p:spPr bwMode="auto">
                <a:xfrm>
                  <a:off x="2091" y="1575"/>
                  <a:ext cx="336" cy="336"/>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13" name="Rectangle 194"/>
                <p:cNvSpPr>
                  <a:spLocks noChangeArrowheads="1"/>
                </p:cNvSpPr>
                <p:nvPr/>
              </p:nvSpPr>
              <p:spPr bwMode="auto">
                <a:xfrm rot="2318207">
                  <a:off x="1996" y="171"/>
                  <a:ext cx="166" cy="34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14" name="Rectangle 195"/>
                <p:cNvSpPr>
                  <a:spLocks noChangeArrowheads="1"/>
                </p:cNvSpPr>
                <p:nvPr/>
              </p:nvSpPr>
              <p:spPr bwMode="auto">
                <a:xfrm rot="-709627">
                  <a:off x="1632" y="646"/>
                  <a:ext cx="1026" cy="158"/>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15" name="Oval 196"/>
                <p:cNvSpPr>
                  <a:spLocks noChangeArrowheads="1"/>
                </p:cNvSpPr>
                <p:nvPr/>
              </p:nvSpPr>
              <p:spPr bwMode="auto">
                <a:xfrm rot="-277820">
                  <a:off x="2135" y="574"/>
                  <a:ext cx="728" cy="285"/>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16" name="Oval 197"/>
                <p:cNvSpPr>
                  <a:spLocks noChangeArrowheads="1"/>
                </p:cNvSpPr>
                <p:nvPr/>
              </p:nvSpPr>
              <p:spPr bwMode="auto">
                <a:xfrm rot="-277820">
                  <a:off x="2236" y="671"/>
                  <a:ext cx="463" cy="12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17" name="Rectangle 198"/>
                <p:cNvSpPr>
                  <a:spLocks noChangeArrowheads="1"/>
                </p:cNvSpPr>
                <p:nvPr/>
              </p:nvSpPr>
              <p:spPr bwMode="auto">
                <a:xfrm>
                  <a:off x="2459" y="520"/>
                  <a:ext cx="331" cy="63"/>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18" name="Rectangle 199"/>
                <p:cNvSpPr>
                  <a:spLocks noChangeArrowheads="1"/>
                </p:cNvSpPr>
                <p:nvPr/>
              </p:nvSpPr>
              <p:spPr bwMode="auto">
                <a:xfrm rot="-717322">
                  <a:off x="2176" y="666"/>
                  <a:ext cx="513" cy="63"/>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19" name="Rectangle 200"/>
                <p:cNvSpPr>
                  <a:spLocks noChangeArrowheads="1"/>
                </p:cNvSpPr>
                <p:nvPr/>
              </p:nvSpPr>
              <p:spPr bwMode="auto">
                <a:xfrm rot="2294946">
                  <a:off x="2162" y="234"/>
                  <a:ext cx="132" cy="53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20" name="Oval 201"/>
                <p:cNvSpPr>
                  <a:spLocks noChangeArrowheads="1"/>
                </p:cNvSpPr>
                <p:nvPr/>
              </p:nvSpPr>
              <p:spPr bwMode="auto">
                <a:xfrm>
                  <a:off x="2095" y="203"/>
                  <a:ext cx="364" cy="19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1" name="Oval 202"/>
                <p:cNvSpPr>
                  <a:spLocks noChangeArrowheads="1"/>
                </p:cNvSpPr>
                <p:nvPr/>
              </p:nvSpPr>
              <p:spPr bwMode="auto">
                <a:xfrm rot="-3009042">
                  <a:off x="1867" y="424"/>
                  <a:ext cx="516" cy="89"/>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grpSp>
              <p:nvGrpSpPr>
                <p:cNvPr id="47122" name="Group 203"/>
                <p:cNvGrpSpPr>
                  <a:grpSpLocks/>
                </p:cNvGrpSpPr>
                <p:nvPr/>
              </p:nvGrpSpPr>
              <p:grpSpPr bwMode="auto">
                <a:xfrm rot="1026411">
                  <a:off x="1688" y="739"/>
                  <a:ext cx="165" cy="950"/>
                  <a:chOff x="1920" y="1920"/>
                  <a:chExt cx="240" cy="939"/>
                </a:xfrm>
              </p:grpSpPr>
              <p:sp>
                <p:nvSpPr>
                  <p:cNvPr id="47163" name="Rectangle 204"/>
                  <p:cNvSpPr>
                    <a:spLocks noChangeArrowheads="1"/>
                  </p:cNvSpPr>
                  <p:nvPr/>
                </p:nvSpPr>
                <p:spPr bwMode="auto">
                  <a:xfrm>
                    <a:off x="1920" y="1920"/>
                    <a:ext cx="240" cy="81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64" name="Oval 205"/>
                  <p:cNvSpPr>
                    <a:spLocks noChangeArrowheads="1"/>
                  </p:cNvSpPr>
                  <p:nvPr/>
                </p:nvSpPr>
                <p:spPr bwMode="auto">
                  <a:xfrm>
                    <a:off x="1920" y="2619"/>
                    <a:ext cx="240" cy="24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47123" name="Oval 206"/>
                <p:cNvSpPr>
                  <a:spLocks noChangeArrowheads="1"/>
                </p:cNvSpPr>
                <p:nvPr/>
              </p:nvSpPr>
              <p:spPr bwMode="auto">
                <a:xfrm>
                  <a:off x="1996" y="678"/>
                  <a:ext cx="166" cy="19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4" name="Oval 207"/>
                <p:cNvSpPr>
                  <a:spLocks noChangeArrowheads="1"/>
                </p:cNvSpPr>
                <p:nvPr/>
              </p:nvSpPr>
              <p:spPr bwMode="auto">
                <a:xfrm rot="-3103121">
                  <a:off x="1927" y="327"/>
                  <a:ext cx="412" cy="99"/>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5" name="Oval 208"/>
                <p:cNvSpPr>
                  <a:spLocks noChangeArrowheads="1"/>
                </p:cNvSpPr>
                <p:nvPr/>
              </p:nvSpPr>
              <p:spPr bwMode="auto">
                <a:xfrm rot="846443">
                  <a:off x="1801" y="832"/>
                  <a:ext cx="128" cy="76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26" name="Oval 209"/>
                <p:cNvSpPr>
                  <a:spLocks noChangeArrowheads="1"/>
                </p:cNvSpPr>
                <p:nvPr/>
              </p:nvSpPr>
              <p:spPr bwMode="auto">
                <a:xfrm rot="-1097862">
                  <a:off x="1732" y="1026"/>
                  <a:ext cx="926" cy="15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7" name="Oval 210"/>
                <p:cNvSpPr>
                  <a:spLocks noChangeArrowheads="1"/>
                </p:cNvSpPr>
                <p:nvPr/>
              </p:nvSpPr>
              <p:spPr bwMode="auto">
                <a:xfrm rot="-925905">
                  <a:off x="1764" y="1094"/>
                  <a:ext cx="863" cy="141"/>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28" name="Oval 211"/>
                <p:cNvSpPr>
                  <a:spLocks noChangeArrowheads="1"/>
                </p:cNvSpPr>
                <p:nvPr/>
              </p:nvSpPr>
              <p:spPr bwMode="auto">
                <a:xfrm rot="2554662">
                  <a:off x="2421" y="919"/>
                  <a:ext cx="164" cy="38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9" name="Oval 212"/>
                <p:cNvSpPr>
                  <a:spLocks noChangeArrowheads="1"/>
                </p:cNvSpPr>
                <p:nvPr/>
              </p:nvSpPr>
              <p:spPr bwMode="auto">
                <a:xfrm rot="-1454032">
                  <a:off x="2294" y="1058"/>
                  <a:ext cx="198" cy="95"/>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30" name="Oval 213"/>
                <p:cNvSpPr>
                  <a:spLocks noChangeArrowheads="1"/>
                </p:cNvSpPr>
                <p:nvPr/>
              </p:nvSpPr>
              <p:spPr bwMode="auto">
                <a:xfrm rot="-1261915">
                  <a:off x="2201" y="907"/>
                  <a:ext cx="167" cy="119"/>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31" name="Rectangle 214"/>
                <p:cNvSpPr>
                  <a:spLocks noChangeArrowheads="1"/>
                </p:cNvSpPr>
                <p:nvPr/>
              </p:nvSpPr>
              <p:spPr bwMode="auto">
                <a:xfrm rot="-5093267">
                  <a:off x="1833" y="1292"/>
                  <a:ext cx="823" cy="165"/>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32" name="Oval 215"/>
                <p:cNvSpPr>
                  <a:spLocks noChangeArrowheads="1"/>
                </p:cNvSpPr>
                <p:nvPr/>
              </p:nvSpPr>
              <p:spPr bwMode="auto">
                <a:xfrm>
                  <a:off x="2128" y="1723"/>
                  <a:ext cx="133" cy="95"/>
                </a:xfrm>
                <a:prstGeom prst="ellipse">
                  <a:avLst/>
                </a:prstGeom>
                <a:solidFill>
                  <a:schemeClr val="accent1"/>
                </a:solidFill>
                <a:ln w="9525">
                  <a:noFill/>
                  <a:round/>
                  <a:headEnd/>
                  <a:tailEnd/>
                </a:ln>
              </p:spPr>
              <p:txBody>
                <a:bodyPr wrap="none" anchor="ctr"/>
                <a:lstStyle/>
                <a:p>
                  <a:endParaRPr lang="nb-NO">
                    <a:latin typeface="Calisto MT" pitchFamily="18" charset="0"/>
                  </a:endParaRPr>
                </a:p>
              </p:txBody>
            </p:sp>
            <p:sp>
              <p:nvSpPr>
                <p:cNvPr id="47133" name="Rectangle 216"/>
                <p:cNvSpPr>
                  <a:spLocks noChangeArrowheads="1"/>
                </p:cNvSpPr>
                <p:nvPr/>
              </p:nvSpPr>
              <p:spPr bwMode="auto">
                <a:xfrm rot="-219382">
                  <a:off x="2184" y="1659"/>
                  <a:ext cx="762" cy="13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34" name="Oval 217"/>
                <p:cNvSpPr>
                  <a:spLocks noChangeArrowheads="1"/>
                </p:cNvSpPr>
                <p:nvPr/>
              </p:nvSpPr>
              <p:spPr bwMode="auto">
                <a:xfrm rot="-4869178">
                  <a:off x="2054" y="1424"/>
                  <a:ext cx="508" cy="13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35" name="Oval 218"/>
                <p:cNvSpPr>
                  <a:spLocks noChangeArrowheads="1"/>
                </p:cNvSpPr>
                <p:nvPr/>
              </p:nvSpPr>
              <p:spPr bwMode="auto">
                <a:xfrm rot="-437292">
                  <a:off x="2238" y="1624"/>
                  <a:ext cx="626" cy="115"/>
                </a:xfrm>
                <a:prstGeom prst="ellipse">
                  <a:avLst/>
                </a:prstGeom>
                <a:solidFill>
                  <a:schemeClr val="bg1"/>
                </a:solidFill>
                <a:ln w="9525">
                  <a:noFill/>
                  <a:round/>
                  <a:headEnd/>
                  <a:tailEnd/>
                </a:ln>
              </p:spPr>
              <p:txBody>
                <a:bodyPr wrap="none" anchor="ctr"/>
                <a:lstStyle/>
                <a:p>
                  <a:pPr algn="ctr"/>
                  <a:endParaRPr lang="nb-NO">
                    <a:latin typeface="Calisto MT" pitchFamily="18" charset="0"/>
                  </a:endParaRPr>
                </a:p>
              </p:txBody>
            </p:sp>
            <p:sp>
              <p:nvSpPr>
                <p:cNvPr id="47136" name="Rectangle 219"/>
                <p:cNvSpPr>
                  <a:spLocks noChangeArrowheads="1"/>
                </p:cNvSpPr>
                <p:nvPr/>
              </p:nvSpPr>
              <p:spPr bwMode="auto">
                <a:xfrm rot="-1822564">
                  <a:off x="2836" y="1546"/>
                  <a:ext cx="132" cy="15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37" name="Oval 220"/>
                <p:cNvSpPr>
                  <a:spLocks noChangeArrowheads="1"/>
                </p:cNvSpPr>
                <p:nvPr/>
              </p:nvSpPr>
              <p:spPr bwMode="auto">
                <a:xfrm>
                  <a:off x="2741" y="1617"/>
                  <a:ext cx="295" cy="191"/>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38" name="Oval 221"/>
                <p:cNvSpPr>
                  <a:spLocks noChangeArrowheads="1"/>
                </p:cNvSpPr>
                <p:nvPr/>
              </p:nvSpPr>
              <p:spPr bwMode="auto">
                <a:xfrm rot="-198747">
                  <a:off x="2162" y="1742"/>
                  <a:ext cx="794"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39" name="AutoShape 222"/>
                <p:cNvSpPr>
                  <a:spLocks noChangeArrowheads="1"/>
                </p:cNvSpPr>
                <p:nvPr/>
              </p:nvSpPr>
              <p:spPr bwMode="auto">
                <a:xfrm rot="-2089474">
                  <a:off x="2696" y="1208"/>
                  <a:ext cx="66"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40" name="AutoShape 223"/>
                <p:cNvSpPr>
                  <a:spLocks noChangeArrowheads="1"/>
                </p:cNvSpPr>
                <p:nvPr/>
              </p:nvSpPr>
              <p:spPr bwMode="auto">
                <a:xfrm rot="-2089474">
                  <a:off x="2729" y="1193"/>
                  <a:ext cx="66"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41" name="Oval 224"/>
                <p:cNvSpPr>
                  <a:spLocks noChangeArrowheads="1"/>
                </p:cNvSpPr>
                <p:nvPr/>
              </p:nvSpPr>
              <p:spPr bwMode="auto">
                <a:xfrm rot="-1814063">
                  <a:off x="2730" y="1438"/>
                  <a:ext cx="67" cy="25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42" name="Oval 225"/>
                <p:cNvSpPr>
                  <a:spLocks noChangeArrowheads="1"/>
                </p:cNvSpPr>
                <p:nvPr/>
              </p:nvSpPr>
              <p:spPr bwMode="auto">
                <a:xfrm rot="471135">
                  <a:off x="2095" y="1054"/>
                  <a:ext cx="143" cy="745"/>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43" name="Oval 226"/>
                <p:cNvSpPr>
                  <a:spLocks noChangeArrowheads="1"/>
                </p:cNvSpPr>
                <p:nvPr/>
              </p:nvSpPr>
              <p:spPr bwMode="auto">
                <a:xfrm>
                  <a:off x="2725" y="1596"/>
                  <a:ext cx="132" cy="95"/>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44" name="Line 227"/>
                <p:cNvSpPr>
                  <a:spLocks noChangeShapeType="1"/>
                </p:cNvSpPr>
                <p:nvPr/>
              </p:nvSpPr>
              <p:spPr bwMode="auto">
                <a:xfrm>
                  <a:off x="2564" y="1235"/>
                  <a:ext cx="166" cy="221"/>
                </a:xfrm>
                <a:prstGeom prst="line">
                  <a:avLst/>
                </a:prstGeom>
                <a:noFill/>
                <a:ln w="28575">
                  <a:solidFill>
                    <a:schemeClr val="tx1"/>
                  </a:solidFill>
                  <a:round/>
                  <a:headEnd/>
                  <a:tailEnd/>
                </a:ln>
              </p:spPr>
              <p:txBody>
                <a:bodyPr wrap="none" anchor="ctr"/>
                <a:lstStyle/>
                <a:p>
                  <a:endParaRPr lang="nb-NO"/>
                </a:p>
              </p:txBody>
            </p:sp>
            <p:sp>
              <p:nvSpPr>
                <p:cNvPr id="47145" name="Line 228"/>
                <p:cNvSpPr>
                  <a:spLocks noChangeShapeType="1"/>
                </p:cNvSpPr>
                <p:nvPr/>
              </p:nvSpPr>
              <p:spPr bwMode="auto">
                <a:xfrm>
                  <a:off x="2588" y="1246"/>
                  <a:ext cx="166" cy="222"/>
                </a:xfrm>
                <a:prstGeom prst="line">
                  <a:avLst/>
                </a:prstGeom>
                <a:noFill/>
                <a:ln w="28575">
                  <a:solidFill>
                    <a:schemeClr val="tx1"/>
                  </a:solidFill>
                  <a:round/>
                  <a:headEnd/>
                  <a:tailEnd/>
                </a:ln>
              </p:spPr>
              <p:txBody>
                <a:bodyPr wrap="none" anchor="ctr"/>
                <a:lstStyle/>
                <a:p>
                  <a:endParaRPr lang="nb-NO"/>
                </a:p>
              </p:txBody>
            </p:sp>
            <p:sp>
              <p:nvSpPr>
                <p:cNvPr id="47146" name="Oval 229"/>
                <p:cNvSpPr>
                  <a:spLocks noChangeArrowheads="1"/>
                </p:cNvSpPr>
                <p:nvPr/>
              </p:nvSpPr>
              <p:spPr bwMode="auto">
                <a:xfrm>
                  <a:off x="2261" y="896"/>
                  <a:ext cx="132" cy="9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47" name="Oval 230"/>
                <p:cNvSpPr>
                  <a:spLocks noChangeArrowheads="1"/>
                </p:cNvSpPr>
                <p:nvPr/>
              </p:nvSpPr>
              <p:spPr bwMode="auto">
                <a:xfrm>
                  <a:off x="2086" y="1692"/>
                  <a:ext cx="173" cy="16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48" name="Oval 231"/>
                <p:cNvSpPr>
                  <a:spLocks noChangeArrowheads="1"/>
                </p:cNvSpPr>
                <p:nvPr/>
              </p:nvSpPr>
              <p:spPr bwMode="auto">
                <a:xfrm>
                  <a:off x="2265" y="1545"/>
                  <a:ext cx="187" cy="191"/>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49" name="Rectangle 232"/>
                <p:cNvSpPr>
                  <a:spLocks noChangeArrowheads="1"/>
                </p:cNvSpPr>
                <p:nvPr/>
              </p:nvSpPr>
              <p:spPr bwMode="auto">
                <a:xfrm rot="-2286645">
                  <a:off x="2821" y="1505"/>
                  <a:ext cx="92" cy="16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50" name="AutoShape 233"/>
                <p:cNvSpPr>
                  <a:spLocks noChangeArrowheads="1"/>
                </p:cNvSpPr>
                <p:nvPr/>
              </p:nvSpPr>
              <p:spPr bwMode="auto">
                <a:xfrm rot="-1990792">
                  <a:off x="2814" y="1192"/>
                  <a:ext cx="38" cy="49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51" name="Oval 234"/>
                <p:cNvSpPr>
                  <a:spLocks noChangeArrowheads="1"/>
                </p:cNvSpPr>
                <p:nvPr/>
              </p:nvSpPr>
              <p:spPr bwMode="auto">
                <a:xfrm rot="-118361">
                  <a:off x="2219" y="1778"/>
                  <a:ext cx="639" cy="7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52" name="AutoShape 235"/>
                <p:cNvSpPr>
                  <a:spLocks noChangeArrowheads="1"/>
                </p:cNvSpPr>
                <p:nvPr/>
              </p:nvSpPr>
              <p:spPr bwMode="auto">
                <a:xfrm rot="-2089474">
                  <a:off x="2641" y="1214"/>
                  <a:ext cx="67"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53" name="Oval 236"/>
                <p:cNvSpPr>
                  <a:spLocks noChangeArrowheads="1"/>
                </p:cNvSpPr>
                <p:nvPr/>
              </p:nvSpPr>
              <p:spPr bwMode="auto">
                <a:xfrm>
                  <a:off x="2107" y="1794"/>
                  <a:ext cx="251" cy="62"/>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54" name="Oval 237"/>
                <p:cNvSpPr>
                  <a:spLocks noChangeArrowheads="1"/>
                </p:cNvSpPr>
                <p:nvPr/>
              </p:nvSpPr>
              <p:spPr bwMode="auto">
                <a:xfrm>
                  <a:off x="2748" y="1606"/>
                  <a:ext cx="112" cy="8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55" name="Oval 238"/>
                <p:cNvSpPr>
                  <a:spLocks noChangeArrowheads="1"/>
                </p:cNvSpPr>
                <p:nvPr/>
              </p:nvSpPr>
              <p:spPr bwMode="auto">
                <a:xfrm rot="-1227638">
                  <a:off x="2669" y="1699"/>
                  <a:ext cx="363" cy="124"/>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56" name="Oval 239"/>
                <p:cNvSpPr>
                  <a:spLocks noChangeArrowheads="1"/>
                </p:cNvSpPr>
                <p:nvPr/>
              </p:nvSpPr>
              <p:spPr bwMode="auto">
                <a:xfrm rot="-375964">
                  <a:off x="2163" y="1772"/>
                  <a:ext cx="754" cy="103"/>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57" name="Rectangle 240"/>
                <p:cNvSpPr>
                  <a:spLocks noChangeArrowheads="1"/>
                </p:cNvSpPr>
                <p:nvPr/>
              </p:nvSpPr>
              <p:spPr bwMode="auto">
                <a:xfrm>
                  <a:off x="2163" y="1689"/>
                  <a:ext cx="140" cy="83"/>
                </a:xfrm>
                <a:prstGeom prst="rect">
                  <a:avLst/>
                </a:prstGeom>
                <a:solidFill>
                  <a:schemeClr val="tx1"/>
                </a:solidFill>
                <a:ln w="9525">
                  <a:solidFill>
                    <a:schemeClr val="tx1"/>
                  </a:solidFill>
                  <a:miter lim="800000"/>
                  <a:headEnd/>
                  <a:tailEnd/>
                </a:ln>
              </p:spPr>
              <p:txBody>
                <a:bodyPr wrap="none" anchor="ctr"/>
                <a:lstStyle/>
                <a:p>
                  <a:endParaRPr lang="nb-NO">
                    <a:latin typeface="Calisto MT" pitchFamily="18" charset="0"/>
                  </a:endParaRPr>
                </a:p>
              </p:txBody>
            </p:sp>
            <p:sp>
              <p:nvSpPr>
                <p:cNvPr id="47158" name="Oval 241"/>
                <p:cNvSpPr>
                  <a:spLocks noChangeArrowheads="1"/>
                </p:cNvSpPr>
                <p:nvPr/>
              </p:nvSpPr>
              <p:spPr bwMode="auto">
                <a:xfrm rot="-300663" flipH="1" flipV="1">
                  <a:off x="2219" y="1634"/>
                  <a:ext cx="595" cy="11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59" name="Oval 242"/>
                <p:cNvSpPr>
                  <a:spLocks noChangeArrowheads="1"/>
                </p:cNvSpPr>
                <p:nvPr/>
              </p:nvSpPr>
              <p:spPr bwMode="auto">
                <a:xfrm>
                  <a:off x="2229" y="1608"/>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60" name="Oval 243"/>
                <p:cNvSpPr>
                  <a:spLocks noChangeArrowheads="1"/>
                </p:cNvSpPr>
                <p:nvPr/>
              </p:nvSpPr>
              <p:spPr bwMode="auto">
                <a:xfrm rot="-2626036">
                  <a:off x="2868" y="1389"/>
                  <a:ext cx="54" cy="336"/>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61" name="Oval 244"/>
                <p:cNvSpPr>
                  <a:spLocks noChangeArrowheads="1"/>
                </p:cNvSpPr>
                <p:nvPr/>
              </p:nvSpPr>
              <p:spPr bwMode="auto">
                <a:xfrm rot="-1842644">
                  <a:off x="2787" y="1500"/>
                  <a:ext cx="96" cy="240"/>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62" name="Oval 245"/>
                <p:cNvSpPr>
                  <a:spLocks noChangeArrowheads="1"/>
                </p:cNvSpPr>
                <p:nvPr/>
              </p:nvSpPr>
              <p:spPr bwMode="auto">
                <a:xfrm rot="-573869">
                  <a:off x="2211" y="1735"/>
                  <a:ext cx="816" cy="144"/>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grpSp>
          <p:sp>
            <p:nvSpPr>
              <p:cNvPr id="47111" name="Oval 246"/>
              <p:cNvSpPr>
                <a:spLocks noChangeArrowheads="1"/>
              </p:cNvSpPr>
              <p:nvPr/>
            </p:nvSpPr>
            <p:spPr bwMode="auto">
              <a:xfrm rot="-1316373">
                <a:off x="1920" y="1190"/>
                <a:ext cx="288" cy="10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200400"/>
            <a:ext cx="7772400" cy="1584325"/>
          </a:xfrm>
        </p:spPr>
        <p:txBody>
          <a:bodyPr rIns="132080"/>
          <a:lstStyle/>
          <a:p>
            <a:pPr fontAlgn="auto">
              <a:spcAft>
                <a:spcPts val="0"/>
              </a:spcAft>
              <a:defRPr/>
            </a:pPr>
            <a:r>
              <a:rPr lang="en-GB" sz="2800" b="1" dirty="0">
                <a:solidFill>
                  <a:srgbClr val="1F3155"/>
                </a:solidFill>
                <a:latin typeface="Tahoma" charset="0"/>
                <a:ea typeface="Tahoma" charset="0"/>
                <a:cs typeface="Tahoma" charset="0"/>
              </a:rPr>
              <a:t>From Policy to Implementation </a:t>
            </a:r>
            <a:r>
              <a:rPr lang="en-GB" sz="2000" dirty="0">
                <a:solidFill>
                  <a:srgbClr val="1F3155"/>
                </a:solidFill>
                <a:latin typeface="Tahoma" charset="0"/>
                <a:ea typeface="Tahoma" charset="0"/>
                <a:cs typeface="Tahoma" charset="0"/>
              </a:rPr>
              <a:t/>
            </a:r>
            <a:br>
              <a:rPr lang="en-GB" sz="2000" dirty="0">
                <a:solidFill>
                  <a:srgbClr val="1F3155"/>
                </a:solidFill>
                <a:latin typeface="Tahoma" charset="0"/>
                <a:ea typeface="Tahoma" charset="0"/>
                <a:cs typeface="Tahoma" charset="0"/>
              </a:rPr>
            </a:br>
            <a:r>
              <a:rPr lang="en-GB" sz="2000" dirty="0">
                <a:solidFill>
                  <a:srgbClr val="1F3155"/>
                </a:solidFill>
                <a:latin typeface="Tahoma" charset="0"/>
                <a:ea typeface="Tahoma" charset="0"/>
                <a:cs typeface="Tahoma" charset="0"/>
              </a:rPr>
              <a:t/>
            </a:r>
            <a:br>
              <a:rPr lang="en-GB" sz="2000" dirty="0">
                <a:solidFill>
                  <a:srgbClr val="1F3155"/>
                </a:solidFill>
                <a:latin typeface="Tahoma" charset="0"/>
                <a:ea typeface="Tahoma" charset="0"/>
                <a:cs typeface="Tahoma" charset="0"/>
              </a:rPr>
            </a:br>
            <a:r>
              <a:rPr lang="en-GB" sz="2400" b="1" dirty="0">
                <a:solidFill>
                  <a:srgbClr val="1F3155"/>
                </a:solidFill>
                <a:latin typeface="Tahoma" charset="0"/>
                <a:ea typeface="Tahoma" charset="0"/>
                <a:cs typeface="Tahoma" charset="0"/>
              </a:rPr>
              <a:t>The role of regional development centre’s.</a:t>
            </a:r>
            <a:r>
              <a:rPr lang="en-GB" sz="2000" dirty="0">
                <a:solidFill>
                  <a:srgbClr val="1F3155"/>
                </a:solidFill>
                <a:latin typeface="Tahoma" charset="0"/>
                <a:ea typeface="Tahoma" charset="0"/>
                <a:cs typeface="Tahoma" charset="0"/>
              </a:rPr>
              <a:t/>
            </a:r>
            <a:br>
              <a:rPr lang="en-GB" sz="2000" dirty="0">
                <a:solidFill>
                  <a:srgbClr val="1F3155"/>
                </a:solidFill>
                <a:latin typeface="Tahoma" charset="0"/>
                <a:ea typeface="Tahoma" charset="0"/>
                <a:cs typeface="Tahoma" charset="0"/>
              </a:rPr>
            </a:br>
            <a:r>
              <a:rPr lang="en-GB" sz="2000" dirty="0">
                <a:solidFill>
                  <a:srgbClr val="000000"/>
                </a:solidFill>
                <a:latin typeface="Tahoma" charset="0"/>
                <a:ea typeface="Tahoma" charset="0"/>
                <a:cs typeface="Tahoma" charset="0"/>
              </a:rPr>
              <a:t/>
            </a:r>
            <a:br>
              <a:rPr lang="en-GB" sz="2000" dirty="0">
                <a:solidFill>
                  <a:srgbClr val="000000"/>
                </a:solidFill>
                <a:latin typeface="Tahoma" charset="0"/>
                <a:ea typeface="Tahoma" charset="0"/>
                <a:cs typeface="Tahoma" charset="0"/>
              </a:rPr>
            </a:br>
            <a:r>
              <a:rPr lang="en-GB" sz="2000" dirty="0" smtClean="0">
                <a:solidFill>
                  <a:srgbClr val="000000"/>
                </a:solidFill>
                <a:latin typeface="Tahoma" charset="0"/>
                <a:ea typeface="Tahoma" charset="0"/>
                <a:cs typeface="Tahoma" charset="0"/>
              </a:rPr>
              <a:t/>
            </a:r>
            <a:br>
              <a:rPr lang="en-GB" sz="2000" dirty="0" smtClean="0">
                <a:solidFill>
                  <a:srgbClr val="000000"/>
                </a:solidFill>
                <a:latin typeface="Tahoma" charset="0"/>
                <a:ea typeface="Tahoma" charset="0"/>
                <a:cs typeface="Tahoma" charset="0"/>
              </a:rPr>
            </a:br>
            <a:endParaRPr lang="en-US" sz="2000" dirty="0">
              <a:solidFill>
                <a:srgbClr val="000000"/>
              </a:solidFill>
              <a:latin typeface="Tahoma" charset="0"/>
              <a:ea typeface="Tahoma" charset="0"/>
              <a:cs typeface="Tahoma" charset="0"/>
            </a:endParaRPr>
          </a:p>
        </p:txBody>
      </p:sp>
      <p:sp>
        <p:nvSpPr>
          <p:cNvPr id="48130" name="Rectangle 3"/>
          <p:cNvSpPr>
            <a:spLocks noChangeArrowheads="1"/>
          </p:cNvSpPr>
          <p:nvPr/>
        </p:nvSpPr>
        <p:spPr bwMode="auto">
          <a:xfrm>
            <a:off x="533400" y="762000"/>
            <a:ext cx="8153400" cy="646113"/>
          </a:xfrm>
          <a:prstGeom prst="rect">
            <a:avLst/>
          </a:prstGeom>
          <a:noFill/>
          <a:ln w="9525">
            <a:noFill/>
            <a:miter lim="800000"/>
            <a:headEnd/>
            <a:tailEnd/>
          </a:ln>
        </p:spPr>
        <p:txBody>
          <a:bodyPr>
            <a:spAutoFit/>
          </a:bodyPr>
          <a:lstStyle/>
          <a:p>
            <a:pPr algn="ctr"/>
            <a:r>
              <a:rPr lang="en-GB" b="1">
                <a:solidFill>
                  <a:srgbClr val="1F3155"/>
                </a:solidFill>
                <a:latin typeface="Calisto MT" pitchFamily="18" charset="0"/>
              </a:rPr>
              <a:t>How did the Department of Health support a national roll out of policy based on some of the Birmingham success story?</a:t>
            </a:r>
            <a:endParaRPr lang="en-US">
              <a:latin typeface="Calisto MT"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2286000"/>
            <a:ext cx="7772400" cy="2057400"/>
          </a:xfrm>
        </p:spPr>
        <p:txBody>
          <a:bodyPr rIns="132080"/>
          <a:lstStyle/>
          <a:p>
            <a:pPr algn="l" fontAlgn="auto">
              <a:spcAft>
                <a:spcPts val="0"/>
              </a:spcAft>
              <a:defRPr/>
            </a:pPr>
            <a:r>
              <a:rPr lang="en-GB" sz="2000" dirty="0" smtClean="0">
                <a:solidFill>
                  <a:srgbClr val="1F3155"/>
                </a:solidFill>
                <a:latin typeface="Tahoma" charset="0"/>
                <a:ea typeface="Tahoma" charset="0"/>
                <a:cs typeface="Tahoma" charset="0"/>
              </a:rPr>
              <a:t>National Institute of Mental Health in England (NIMHE) was formed by the Department of Health in 2002 to help the mental health system implement the National Service Framework for Mental Health and the NHS Plan.</a:t>
            </a:r>
            <a:br>
              <a:rPr lang="en-GB" sz="2000" dirty="0" smtClean="0">
                <a:solidFill>
                  <a:srgbClr val="1F3155"/>
                </a:solidFill>
                <a:latin typeface="Tahoma" charset="0"/>
                <a:ea typeface="Tahoma" charset="0"/>
                <a:cs typeface="Tahoma" charset="0"/>
              </a:rPr>
            </a:br>
            <a:r>
              <a:rPr lang="en-GB" sz="2000" dirty="0" smtClean="0">
                <a:solidFill>
                  <a:srgbClr val="1F3155"/>
                </a:solidFill>
                <a:latin typeface="Tahoma" charset="0"/>
                <a:ea typeface="Tahoma" charset="0"/>
                <a:cs typeface="Tahoma" charset="0"/>
              </a:rPr>
              <a:t/>
            </a:r>
            <a:br>
              <a:rPr lang="en-GB" sz="2000" dirty="0" smtClean="0">
                <a:solidFill>
                  <a:srgbClr val="1F3155"/>
                </a:solidFill>
                <a:latin typeface="Tahoma" charset="0"/>
                <a:ea typeface="Tahoma" charset="0"/>
                <a:cs typeface="Tahoma" charset="0"/>
              </a:rPr>
            </a:br>
            <a:r>
              <a:rPr lang="en-GB" sz="2000" dirty="0" smtClean="0">
                <a:solidFill>
                  <a:srgbClr val="1F3155"/>
                </a:solidFill>
                <a:latin typeface="Tahoma" charset="0"/>
                <a:ea typeface="Tahoma" charset="0"/>
                <a:cs typeface="Tahoma" charset="0"/>
              </a:rPr>
              <a:t>8 regional development centres were set up</a:t>
            </a:r>
            <a:br>
              <a:rPr lang="en-GB" sz="2000" dirty="0" smtClean="0">
                <a:solidFill>
                  <a:srgbClr val="1F3155"/>
                </a:solidFill>
                <a:latin typeface="Tahoma" charset="0"/>
                <a:ea typeface="Tahoma" charset="0"/>
                <a:cs typeface="Tahoma" charset="0"/>
              </a:rPr>
            </a:br>
            <a:r>
              <a:rPr lang="en-GB" sz="2000" dirty="0" smtClean="0">
                <a:solidFill>
                  <a:srgbClr val="1F3155"/>
                </a:solidFill>
                <a:latin typeface="Tahoma" charset="0"/>
                <a:ea typeface="Tahoma" charset="0"/>
                <a:cs typeface="Tahoma" charset="0"/>
              </a:rPr>
              <a:t>One in the </a:t>
            </a:r>
            <a:r>
              <a:rPr lang="en-US" sz="2000" dirty="0" smtClean="0">
                <a:solidFill>
                  <a:srgbClr val="1F3155"/>
                </a:solidFill>
                <a:latin typeface="Tahoma" charset="0"/>
                <a:ea typeface="Tahoma" charset="0"/>
                <a:cs typeface="Tahoma" charset="0"/>
              </a:rPr>
              <a:t>West Midlands covering a population of 5.5 million</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Also regional </a:t>
            </a:r>
            <a:r>
              <a:rPr lang="en-US" sz="2000" dirty="0" err="1" smtClean="0">
                <a:solidFill>
                  <a:srgbClr val="1F3155"/>
                </a:solidFill>
                <a:latin typeface="Tahoma" charset="0"/>
                <a:ea typeface="Tahoma" charset="0"/>
                <a:cs typeface="Tahoma" charset="0"/>
              </a:rPr>
              <a:t>centres</a:t>
            </a:r>
            <a:r>
              <a:rPr lang="en-US" sz="2000" dirty="0" smtClean="0">
                <a:solidFill>
                  <a:srgbClr val="1F3155"/>
                </a:solidFill>
                <a:latin typeface="Tahoma" charset="0"/>
                <a:ea typeface="Tahoma" charset="0"/>
                <a:cs typeface="Tahoma" charset="0"/>
              </a:rPr>
              <a:t> in</a:t>
            </a:r>
            <a:br>
              <a:rPr lang="en-US" sz="20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East Midlands</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London</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South East </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South West</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Eastern region</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North East </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North West</a:t>
            </a:r>
            <a:r>
              <a:rPr lang="en-GB" sz="1800" dirty="0" smtClean="0">
                <a:solidFill>
                  <a:srgbClr val="1F3155"/>
                </a:solidFill>
                <a:latin typeface="Tahoma" charset="0"/>
                <a:ea typeface="Tahoma" charset="0"/>
                <a:cs typeface="Tahoma" charset="0"/>
              </a:rPr>
              <a:t/>
            </a:r>
            <a:br>
              <a:rPr lang="en-GB" sz="1800" dirty="0" smtClean="0">
                <a:solidFill>
                  <a:srgbClr val="1F3155"/>
                </a:solidFill>
                <a:latin typeface="Tahoma" charset="0"/>
                <a:ea typeface="Tahoma" charset="0"/>
                <a:cs typeface="Tahoma" charset="0"/>
              </a:rPr>
            </a:br>
            <a:endParaRPr lang="en-US" sz="1800" dirty="0" smtClean="0">
              <a:solidFill>
                <a:srgbClr val="1F3155"/>
              </a:solidFill>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149475"/>
            <a:ext cx="7772400" cy="1584325"/>
          </a:xfrm>
        </p:spPr>
        <p:txBody>
          <a:bodyPr rIns="132080"/>
          <a:lstStyle/>
          <a:p>
            <a:pPr algn="l" fontAlgn="auto">
              <a:spcAft>
                <a:spcPts val="0"/>
              </a:spcAft>
              <a:defRPr/>
            </a:pPr>
            <a:r>
              <a:rPr lang="en-US" sz="2000" dirty="0" smtClean="0">
                <a:solidFill>
                  <a:srgbClr val="1F3155"/>
                </a:solidFill>
                <a:latin typeface="Tahoma" charset="0"/>
                <a:ea typeface="Tahoma" charset="0"/>
                <a:cs typeface="Tahoma" charset="0"/>
              </a:rPr>
              <a:t>The  main aim of NIMHE was to help improve the quality of life of people of all ages who experience mental distress.</a:t>
            </a:r>
            <a:br>
              <a:rPr lang="en-US" sz="2000" dirty="0" smtClean="0">
                <a:solidFill>
                  <a:srgbClr val="1F3155"/>
                </a:solidFill>
                <a:latin typeface="Tahoma" charset="0"/>
                <a:ea typeface="Tahoma" charset="0"/>
                <a:cs typeface="Tahoma" charset="0"/>
              </a:rPr>
            </a:br>
            <a:r>
              <a:rPr lang="en-US" sz="2000" dirty="0" smtClean="0">
                <a:solidFill>
                  <a:srgbClr val="1F3155"/>
                </a:solidFill>
              </a:rPr>
              <a:t/>
            </a:r>
            <a:br>
              <a:rPr lang="en-US" sz="2000" dirty="0" smtClean="0">
                <a:solidFill>
                  <a:srgbClr val="1F3155"/>
                </a:solidFill>
              </a:rPr>
            </a:br>
            <a:r>
              <a:rPr lang="en-US" sz="2000" dirty="0" smtClean="0">
                <a:solidFill>
                  <a:srgbClr val="1F3155"/>
                </a:solidFill>
              </a:rPr>
              <a:t/>
            </a:r>
            <a:br>
              <a:rPr lang="en-US" sz="2000" dirty="0" smtClean="0">
                <a:solidFill>
                  <a:srgbClr val="1F3155"/>
                </a:solidFill>
              </a:rPr>
            </a:br>
            <a:r>
              <a:rPr lang="en-US" sz="2000" dirty="0" smtClean="0">
                <a:solidFill>
                  <a:srgbClr val="1F3155"/>
                </a:solidFill>
                <a:latin typeface="Tahoma" charset="0"/>
                <a:ea typeface="Tahoma" charset="0"/>
                <a:cs typeface="Tahoma" charset="0"/>
              </a:rPr>
              <a:t>Working beyond the NHS, it helped all those involved in mental health to implement positive change, providing a gateway to learning and development, offering new opportunities to share experiences and one place to find information.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Through </a:t>
            </a:r>
            <a:r>
              <a:rPr lang="en-US" sz="2000" dirty="0" err="1" smtClean="0">
                <a:solidFill>
                  <a:srgbClr val="1F3155"/>
                </a:solidFill>
                <a:latin typeface="Tahoma" charset="0"/>
                <a:ea typeface="Tahoma" charset="0"/>
                <a:cs typeface="Tahoma" charset="0"/>
              </a:rPr>
              <a:t>NIMHE's</a:t>
            </a:r>
            <a:r>
              <a:rPr lang="en-US" sz="2000" dirty="0" smtClean="0">
                <a:solidFill>
                  <a:srgbClr val="1F3155"/>
                </a:solidFill>
                <a:latin typeface="Tahoma" charset="0"/>
                <a:ea typeface="Tahoma" charset="0"/>
                <a:cs typeface="Tahoma" charset="0"/>
              </a:rPr>
              <a:t> local development centre’s and national </a:t>
            </a:r>
            <a:r>
              <a:rPr lang="en-US" sz="2000" dirty="0" err="1" smtClean="0">
                <a:solidFill>
                  <a:srgbClr val="1F3155"/>
                </a:solidFill>
                <a:latin typeface="Tahoma" charset="0"/>
                <a:ea typeface="Tahoma" charset="0"/>
                <a:cs typeface="Tahoma" charset="0"/>
              </a:rPr>
              <a:t>programmes</a:t>
            </a:r>
            <a:r>
              <a:rPr lang="en-US" sz="2000" dirty="0" smtClean="0">
                <a:solidFill>
                  <a:srgbClr val="1F3155"/>
                </a:solidFill>
                <a:latin typeface="Tahoma" charset="0"/>
                <a:ea typeface="Tahoma" charset="0"/>
                <a:cs typeface="Tahoma" charset="0"/>
              </a:rPr>
              <a:t> of work,  it supported staff to put policy into practice and to resolve local challenges in developing and sustaining new mental health services.</a:t>
            </a:r>
            <a:br>
              <a:rPr lang="en-US" sz="2000" dirty="0" smtClean="0">
                <a:solidFill>
                  <a:srgbClr val="1F3155"/>
                </a:solidFill>
                <a:latin typeface="Tahoma" charset="0"/>
                <a:ea typeface="Tahoma" charset="0"/>
                <a:cs typeface="Tahoma" charset="0"/>
              </a:rPr>
            </a:br>
            <a:endParaRPr lang="en-US" sz="2000" dirty="0" smtClean="0">
              <a:solidFill>
                <a:srgbClr val="1F3155"/>
              </a:solidFill>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fontAlgn="auto">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r>
              <a:rPr lang="en-GB" sz="2800" dirty="0" smtClean="0"/>
              <a:t/>
            </a:r>
            <a:br>
              <a:rPr lang="en-GB" sz="2800" dirty="0" smtClean="0"/>
            </a:br>
            <a:endParaRPr lang="en-GB" sz="4800" dirty="0"/>
          </a:p>
        </p:txBody>
      </p:sp>
      <p:sp>
        <p:nvSpPr>
          <p:cNvPr id="3" name="Rectangle 2"/>
          <p:cNvSpPr/>
          <p:nvPr/>
        </p:nvSpPr>
        <p:spPr>
          <a:xfrm>
            <a:off x="609600" y="457200"/>
            <a:ext cx="7696200" cy="5324475"/>
          </a:xfrm>
          <a:prstGeom prst="rect">
            <a:avLst/>
          </a:prstGeom>
        </p:spPr>
        <p:txBody>
          <a:bodyPr>
            <a:spAutoFit/>
          </a:bodyPr>
          <a:lstStyle/>
          <a:p>
            <a:pPr fontAlgn="auto">
              <a:spcBef>
                <a:spcPts val="0"/>
              </a:spcBef>
              <a:spcAft>
                <a:spcPts val="0"/>
              </a:spcAft>
              <a:defRPr/>
            </a:pPr>
            <a:r>
              <a:rPr lang="en-GB" sz="2400" b="1" dirty="0">
                <a:solidFill>
                  <a:schemeClr val="accent1">
                    <a:lumMod val="75000"/>
                  </a:schemeClr>
                </a:solidFill>
                <a:latin typeface="+mn-lt"/>
                <a:cs typeface="+mn-cs"/>
              </a:rPr>
              <a:t>Kevin Heffernan</a:t>
            </a:r>
          </a:p>
          <a:p>
            <a:pPr fontAlgn="auto">
              <a:spcBef>
                <a:spcPts val="0"/>
              </a:spcBef>
              <a:spcAft>
                <a:spcPts val="0"/>
              </a:spcAft>
              <a:defRPr/>
            </a:pPr>
            <a:endParaRPr lang="en-GB" b="1" dirty="0">
              <a:solidFill>
                <a:srgbClr val="1F3155"/>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Nurse (RMN)</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11 years leading HT developments in Birmingham services, (National award winning beacon site)</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Consultant for the World Health Organisation</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National Institute Mental Health England (Regional</a:t>
            </a:r>
          </a:p>
          <a:p>
            <a:pPr lvl="1" fontAlgn="auto">
              <a:spcBef>
                <a:spcPts val="0"/>
              </a:spcBef>
              <a:spcAft>
                <a:spcPts val="0"/>
              </a:spcAft>
              <a:defRPr/>
            </a:pPr>
            <a:r>
              <a:rPr lang="en-GB" sz="2000" b="1" dirty="0">
                <a:solidFill>
                  <a:schemeClr val="accent1">
                    <a:lumMod val="75000"/>
                  </a:schemeClr>
                </a:solidFill>
                <a:latin typeface="+mn-lt"/>
                <a:cs typeface="+mn-cs"/>
              </a:rPr>
              <a:t>Implementation</a:t>
            </a:r>
            <a:r>
              <a:rPr lang="en-US" sz="2000" b="1" dirty="0">
                <a:solidFill>
                  <a:schemeClr val="accent1">
                    <a:lumMod val="75000"/>
                  </a:schemeClr>
                </a:solidFill>
                <a:latin typeface="+mn-lt"/>
                <a:cs typeface="+mn-cs"/>
              </a:rPr>
              <a:t>…5.5 M pop….39 HTT, 27 AOT</a:t>
            </a:r>
            <a:r>
              <a:rPr lang="en-GB" sz="2000" b="1" dirty="0">
                <a:solidFill>
                  <a:schemeClr val="accent1">
                    <a:lumMod val="75000"/>
                  </a:schemeClr>
                </a:solidFill>
                <a:latin typeface="+mn-lt"/>
                <a:cs typeface="+mn-cs"/>
              </a:rPr>
              <a:t>)</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Honorary Research fellow Birmingham City University</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West Midlands Strategic Health Authority (Programme Specialist service development)</a:t>
            </a:r>
          </a:p>
          <a:p>
            <a:pPr fontAlgn="auto">
              <a:spcBef>
                <a:spcPts val="0"/>
              </a:spcBef>
              <a:spcAft>
                <a:spcPts val="0"/>
              </a:spcAft>
              <a:defRPr/>
            </a:pPr>
            <a:endParaRPr lang="en-US" dirty="0">
              <a:solidFill>
                <a:srgbClr val="1F3155"/>
              </a:solidFill>
              <a:latin typeface="+mn-lt"/>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a:xfrm>
            <a:off x="381000" y="1600200"/>
            <a:ext cx="8610600" cy="1143000"/>
          </a:xfrm>
        </p:spPr>
        <p:txBody>
          <a:bodyPr/>
          <a:lstStyle/>
          <a:p>
            <a:pPr algn="l"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000" b="1" dirty="0" smtClean="0">
                <a:solidFill>
                  <a:srgbClr val="1F3155"/>
                </a:solidFill>
                <a:latin typeface="Tahoma" charset="0"/>
                <a:ea typeface="Tahoma" charset="0"/>
                <a:cs typeface="Tahoma" charset="0"/>
              </a:rPr>
              <a:t>Workstream examples within the Regional Development Centre's</a:t>
            </a:r>
            <a:br>
              <a:rPr lang="en-US" sz="2000" b="1" dirty="0" smtClean="0">
                <a:solidFill>
                  <a:srgbClr val="1F3155"/>
                </a:solidFill>
                <a:latin typeface="Tahoma" charset="0"/>
                <a:ea typeface="Tahoma" charset="0"/>
                <a:cs typeface="Tahoma" charset="0"/>
              </a:rPr>
            </a:br>
            <a:r>
              <a:rPr lang="en-US" dirty="0" smtClean="0">
                <a:solidFill>
                  <a:srgbClr val="1F3155"/>
                </a:solidFill>
              </a:rPr>
              <a:t/>
            </a:r>
            <a:br>
              <a:rPr lang="en-US" dirty="0" smtClean="0">
                <a:solidFill>
                  <a:srgbClr val="1F3155"/>
                </a:solidFill>
              </a:rPr>
            </a:br>
            <a:r>
              <a:rPr lang="en-US" sz="1400" b="1" dirty="0" smtClean="0">
                <a:solidFill>
                  <a:srgbClr val="1F3155"/>
                </a:solidFill>
                <a:latin typeface="Tahoma" charset="0"/>
                <a:ea typeface="Tahoma" charset="0"/>
                <a:cs typeface="Tahoma" charset="0"/>
              </a:rPr>
              <a:t>Specialist mental health services</a:t>
            </a: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Acute Inpatient</a:t>
            </a:r>
            <a:br>
              <a:rPr lang="en-US"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Community teams (Crisis Resolution/Home Treatment, Assertive Outreach teams)</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Child &amp; Adolescent Mental Health</a:t>
            </a:r>
            <a:br>
              <a:rPr lang="en-US"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Dual Diagnosis</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Early Intervention</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Personality Disorder</a:t>
            </a:r>
            <a:br>
              <a:rPr lang="en-US" sz="1200" dirty="0" smtClean="0">
                <a:solidFill>
                  <a:srgbClr val="1F3155"/>
                </a:solidFill>
                <a:latin typeface="Tahoma" charset="0"/>
                <a:ea typeface="Tahoma" charset="0"/>
                <a:cs typeface="Tahoma" charset="0"/>
              </a:rPr>
            </a:br>
            <a:r>
              <a:rPr lang="en-GB" sz="2000" dirty="0" smtClean="0">
                <a:solidFill>
                  <a:srgbClr val="1F3155"/>
                </a:solidFill>
              </a:rPr>
              <a:t/>
            </a:r>
            <a:br>
              <a:rPr lang="en-GB" sz="2000" dirty="0" smtClean="0">
                <a:solidFill>
                  <a:srgbClr val="1F3155"/>
                </a:solidFill>
              </a:rPr>
            </a:br>
            <a:r>
              <a:rPr lang="en-US" sz="1400" b="1" dirty="0" smtClean="0">
                <a:solidFill>
                  <a:srgbClr val="1F3155"/>
                </a:solidFill>
                <a:latin typeface="Tahoma" charset="0"/>
                <a:ea typeface="Tahoma" charset="0"/>
                <a:cs typeface="Tahoma" charset="0"/>
              </a:rPr>
              <a:t>Improving access to Psychological therapies</a:t>
            </a: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Improving access to psychological therapies for people with common mental health problems</a:t>
            </a:r>
            <a:r>
              <a:rPr lang="en-US" sz="1200" dirty="0" smtClean="0">
                <a:solidFill>
                  <a:srgbClr val="1F3155"/>
                </a:solidFill>
              </a:rPr>
              <a:t>.</a:t>
            </a:r>
            <a:br>
              <a:rPr lang="en-US" sz="1200" dirty="0" smtClean="0">
                <a:solidFill>
                  <a:srgbClr val="1F3155"/>
                </a:solidFill>
              </a:rPr>
            </a:br>
            <a:r>
              <a:rPr lang="en-GB" sz="2000" dirty="0" smtClean="0">
                <a:solidFill>
                  <a:srgbClr val="1F3155"/>
                </a:solidFill>
              </a:rPr>
              <a:t/>
            </a:r>
            <a:br>
              <a:rPr lang="en-GB" sz="2000" dirty="0" smtClean="0">
                <a:solidFill>
                  <a:srgbClr val="1F3155"/>
                </a:solidFill>
              </a:rPr>
            </a:br>
            <a:r>
              <a:rPr lang="en-US" sz="1400" b="1" dirty="0" smtClean="0">
                <a:solidFill>
                  <a:srgbClr val="1F3155"/>
                </a:solidFill>
                <a:latin typeface="Tahoma" charset="0"/>
                <a:ea typeface="Tahoma" charset="0"/>
                <a:cs typeface="Tahoma" charset="0"/>
              </a:rPr>
              <a:t>Equalities – Race, Gender &amp; Age</a:t>
            </a:r>
            <a:br>
              <a:rPr lang="en-US" sz="1400" b="1"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Delivering Race Equality</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Gender, Equality and Women's Mental Health Programme</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Mental Health in Later Life</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400" dirty="0" smtClean="0">
                <a:solidFill>
                  <a:srgbClr val="1F3155"/>
                </a:solidFill>
                <a:latin typeface="Tahoma" charset="0"/>
                <a:ea typeface="Tahoma" charset="0"/>
                <a:cs typeface="Tahoma" charset="0"/>
              </a:rPr>
              <a:t/>
            </a:r>
            <a:br>
              <a:rPr lang="en-US" sz="1400" dirty="0" smtClean="0">
                <a:solidFill>
                  <a:srgbClr val="1F3155"/>
                </a:solidFill>
                <a:latin typeface="Tahoma" charset="0"/>
                <a:ea typeface="Tahoma" charset="0"/>
                <a:cs typeface="Tahoma" charset="0"/>
              </a:rPr>
            </a:br>
            <a:r>
              <a:rPr lang="en-US" sz="1400" b="1" dirty="0" smtClean="0">
                <a:solidFill>
                  <a:srgbClr val="1F3155"/>
                </a:solidFill>
                <a:latin typeface="Tahoma" charset="0"/>
                <a:ea typeface="Tahoma" charset="0"/>
                <a:cs typeface="Tahoma" charset="0"/>
              </a:rPr>
              <a:t>Well being and Inclusion</a:t>
            </a:r>
            <a:r>
              <a:rPr lang="en-US" sz="1400" dirty="0" smtClean="0">
                <a:solidFill>
                  <a:srgbClr val="1F3155"/>
                </a:solidFill>
              </a:rPr>
              <a:t/>
            </a:r>
            <a:br>
              <a:rPr lang="en-US" sz="1400" dirty="0" smtClean="0">
                <a:solidFill>
                  <a:srgbClr val="1F3155"/>
                </a:solidFill>
              </a:rPr>
            </a:br>
            <a:r>
              <a:rPr lang="en-US" sz="1200" dirty="0" smtClean="0">
                <a:solidFill>
                  <a:srgbClr val="1F3155"/>
                </a:solidFill>
                <a:latin typeface="Tahoma" charset="0"/>
                <a:ea typeface="Tahoma" charset="0"/>
                <a:cs typeface="Tahoma" charset="0"/>
              </a:rPr>
              <a:t>Social Inclusion Programme</a:t>
            </a:r>
            <a:r>
              <a:rPr lang="en-GB" sz="1200" dirty="0" smtClean="0">
                <a:solidFill>
                  <a:srgbClr val="1F3155"/>
                </a:solidFill>
                <a:latin typeface="Tahoma" charset="0"/>
                <a:ea typeface="Tahoma" charset="0"/>
                <a:cs typeface="Tahoma" charset="0"/>
              </a:rPr>
              <a:t> , mental health first aid training programme</a:t>
            </a:r>
            <a:r>
              <a:rPr lang="en-US" sz="1400" b="1" dirty="0" smtClean="0">
                <a:solidFill>
                  <a:srgbClr val="1F3155"/>
                </a:solidFill>
                <a:latin typeface="Tahoma" charset="0"/>
                <a:ea typeface="Tahoma" charset="0"/>
                <a:cs typeface="Tahoma" charset="0"/>
              </a:rPr>
              <a:t/>
            </a:r>
            <a:br>
              <a:rPr lang="en-US" sz="1400" b="1" dirty="0" smtClean="0">
                <a:solidFill>
                  <a:srgbClr val="1F3155"/>
                </a:solidFill>
                <a:latin typeface="Tahoma" charset="0"/>
                <a:ea typeface="Tahoma" charset="0"/>
                <a:cs typeface="Tahoma" charset="0"/>
              </a:rPr>
            </a:br>
            <a:r>
              <a:rPr lang="en-US" sz="1400" b="1" dirty="0" smtClean="0">
                <a:solidFill>
                  <a:srgbClr val="1F3155"/>
                </a:solidFill>
                <a:latin typeface="Tahoma" charset="0"/>
                <a:ea typeface="Tahoma" charset="0"/>
                <a:cs typeface="Tahoma" charset="0"/>
              </a:rPr>
              <a:t/>
            </a:r>
            <a:br>
              <a:rPr lang="en-US" sz="1400" b="1" dirty="0" smtClean="0">
                <a:solidFill>
                  <a:srgbClr val="1F3155"/>
                </a:solidFill>
                <a:latin typeface="Tahoma" charset="0"/>
                <a:ea typeface="Tahoma" charset="0"/>
                <a:cs typeface="Tahoma" charset="0"/>
              </a:rPr>
            </a:br>
            <a:r>
              <a:rPr lang="en-US" sz="1400" b="1" dirty="0" smtClean="0">
                <a:solidFill>
                  <a:srgbClr val="1F3155"/>
                </a:solidFill>
                <a:latin typeface="Tahoma" charset="0"/>
                <a:ea typeface="Tahoma" charset="0"/>
                <a:cs typeface="Tahoma" charset="0"/>
              </a:rPr>
              <a:t>Legislation</a:t>
            </a:r>
            <a:br>
              <a:rPr lang="en-US" sz="1400" b="1"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The Mental Health Legislation programme supported the implementation of service changes and </a:t>
            </a:r>
            <a:br>
              <a:rPr lang="en-US"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changes in roles that are required to meet any changes set out in the Mental Health Act </a:t>
            </a:r>
            <a:r>
              <a:rPr lang="en-US" sz="1200" b="1" dirty="0" smtClean="0">
                <a:solidFill>
                  <a:srgbClr val="1F3155"/>
                </a:solidFill>
                <a:latin typeface="Tahoma" charset="0"/>
                <a:ea typeface="Tahoma" charset="0"/>
                <a:cs typeface="Tahoma" charset="0"/>
              </a:rPr>
              <a:t/>
            </a:r>
            <a:br>
              <a:rPr lang="en-US" sz="1200" b="1" dirty="0" smtClean="0">
                <a:solidFill>
                  <a:srgbClr val="1F3155"/>
                </a:solidFill>
                <a:latin typeface="Tahoma" charset="0"/>
                <a:ea typeface="Tahoma" charset="0"/>
                <a:cs typeface="Tahoma" charset="0"/>
              </a:rPr>
            </a:br>
            <a:endParaRPr lang="en-US" sz="1200" b="1" dirty="0" smtClean="0">
              <a:solidFill>
                <a:srgbClr val="1F3155"/>
              </a:solidFill>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4"/>
          <p:cNvSpPr>
            <a:spLocks noGrp="1" noChangeArrowheads="1"/>
          </p:cNvSpPr>
          <p:nvPr>
            <p:ph type="title"/>
          </p:nvPr>
        </p:nvSpPr>
        <p:spPr>
          <a:xfrm>
            <a:off x="381000" y="1295400"/>
            <a:ext cx="8229600" cy="1143000"/>
          </a:xfrm>
        </p:spPr>
        <p:txBody>
          <a:bodyPr/>
          <a:lstStyle/>
          <a:p>
            <a:pPr algn="l"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solidFill>
                  <a:srgbClr val="1F3155"/>
                </a:solidFill>
                <a:latin typeface="Tahoma" charset="0"/>
                <a:ea typeface="Tahoma" charset="0"/>
                <a:cs typeface="Tahoma" charset="0"/>
              </a:rPr>
              <a:t>Day in the life of a staff member</a:t>
            </a:r>
            <a:br>
              <a:rPr lang="en-US" sz="2400" dirty="0" smtClean="0">
                <a:solidFill>
                  <a:srgbClr val="1F3155"/>
                </a:solidFill>
                <a:latin typeface="Tahoma" charset="0"/>
                <a:ea typeface="Tahoma" charset="0"/>
                <a:cs typeface="Tahoma" charset="0"/>
              </a:rPr>
            </a:br>
            <a:r>
              <a:rPr lang="en-US" sz="2400" dirty="0" smtClean="0">
                <a:solidFill>
                  <a:srgbClr val="1F3155"/>
                </a:solidFill>
                <a:latin typeface="Tahoma" charset="0"/>
                <a:ea typeface="Tahoma" charset="0"/>
                <a:cs typeface="Tahoma" charset="0"/>
              </a:rPr>
              <a:t/>
            </a:r>
            <a:br>
              <a:rPr lang="en-US" sz="24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Not official performance management/monitoring, but focus on service Improvement and development , therefore viewed as honest brokers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Identify good practice areas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Link areas together</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Protect and champion ‘fidelity’ and ‘values’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Develop regional network’s (e.g. CRHT, AO and EI)</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Influence policy review and refinement</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Strength in having a national profile (sharing across </a:t>
            </a:r>
            <a:r>
              <a:rPr lang="en-US" sz="2000" dirty="0" err="1" smtClean="0">
                <a:solidFill>
                  <a:srgbClr val="1F3155"/>
                </a:solidFill>
                <a:latin typeface="Tahoma" charset="0"/>
                <a:ea typeface="Tahoma" charset="0"/>
                <a:cs typeface="Tahoma" charset="0"/>
              </a:rPr>
              <a:t>RDC’s</a:t>
            </a:r>
            <a:r>
              <a:rPr lang="en-US" sz="2000" dirty="0" smtClean="0">
                <a:solidFill>
                  <a:srgbClr val="1F3155"/>
                </a:solidFill>
                <a:latin typeface="Tahoma" charset="0"/>
                <a:ea typeface="Tahoma" charset="0"/>
                <a:cs typeface="Tahoma" charset="0"/>
              </a:rPr>
              <a:t>)</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Challenge with kindness!! (e.g. not if, but how!, rural </a:t>
            </a:r>
            <a:r>
              <a:rPr lang="en-US" sz="2000" dirty="0" err="1" smtClean="0">
                <a:solidFill>
                  <a:srgbClr val="1F3155"/>
                </a:solidFill>
                <a:latin typeface="Tahoma" charset="0"/>
                <a:ea typeface="Tahoma" charset="0"/>
                <a:cs typeface="Tahoma" charset="0"/>
              </a:rPr>
              <a:t>v</a:t>
            </a:r>
            <a:r>
              <a:rPr lang="en-US" sz="2000" dirty="0" smtClean="0">
                <a:solidFill>
                  <a:srgbClr val="1F3155"/>
                </a:solidFill>
                <a:latin typeface="Tahoma" charset="0"/>
                <a:ea typeface="Tahoma" charset="0"/>
                <a:cs typeface="Tahoma" charset="0"/>
              </a:rPr>
              <a:t> inner city) </a:t>
            </a:r>
            <a:br>
              <a:rPr lang="en-US" sz="2000" dirty="0" smtClean="0">
                <a:solidFill>
                  <a:srgbClr val="1F3155"/>
                </a:solidFill>
                <a:latin typeface="Tahoma" charset="0"/>
                <a:ea typeface="Tahoma" charset="0"/>
                <a:cs typeface="Tahoma" charset="0"/>
              </a:rPr>
            </a:br>
            <a:r>
              <a:rPr lang="en-US" dirty="0" smtClean="0"/>
              <a:t/>
            </a:r>
            <a:br>
              <a:rPr lang="en-US" dirty="0" smtClean="0"/>
            </a:br>
            <a:endParaRPr lang="en-US" sz="1200" b="1" dirty="0" smtClean="0">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4"/>
          <p:cNvSpPr>
            <a:spLocks noGrp="1" noChangeArrowheads="1"/>
          </p:cNvSpPr>
          <p:nvPr>
            <p:ph type="title"/>
          </p:nvPr>
        </p:nvSpPr>
        <p:spPr>
          <a:xfrm>
            <a:off x="381000" y="1981200"/>
            <a:ext cx="8229600" cy="1143000"/>
          </a:xfrm>
        </p:spPr>
        <p:txBody>
          <a:bodyPr/>
          <a:lstStyle/>
          <a:p>
            <a:pPr algn="l"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solidFill>
                  <a:srgbClr val="1F3155"/>
                </a:solidFill>
                <a:latin typeface="Tahoma" charset="0"/>
                <a:ea typeface="Tahoma" charset="0"/>
                <a:cs typeface="Tahoma" charset="0"/>
              </a:rPr>
              <a:t>Context </a:t>
            </a:r>
            <a:br>
              <a:rPr lang="en-US" sz="2400" dirty="0" smtClean="0">
                <a:solidFill>
                  <a:srgbClr val="1F3155"/>
                </a:solidFill>
                <a:latin typeface="Tahoma" charset="0"/>
                <a:ea typeface="Tahoma" charset="0"/>
                <a:cs typeface="Tahoma" charset="0"/>
              </a:rPr>
            </a:br>
            <a:r>
              <a:rPr lang="en-US" sz="2400" dirty="0" smtClean="0">
                <a:solidFill>
                  <a:srgbClr val="1F3155"/>
                </a:solidFill>
                <a:latin typeface="Tahoma" charset="0"/>
                <a:ea typeface="Tahoma" charset="0"/>
                <a:cs typeface="Tahoma" charset="0"/>
              </a:rPr>
              <a:t/>
            </a:r>
            <a:br>
              <a:rPr lang="en-US" sz="24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Part of my role was to offer support &amp; guidance across the </a:t>
            </a:r>
            <a:r>
              <a:rPr lang="en-US" sz="2000" dirty="0" smtClean="0">
                <a:latin typeface="Tahoma" charset="0"/>
                <a:ea typeface="Tahoma" charset="0"/>
                <a:cs typeface="Tahoma" charset="0"/>
              </a:rPr>
              <a:t/>
            </a:r>
            <a:br>
              <a:rPr lang="en-US" sz="2000" dirty="0" smtClean="0">
                <a:latin typeface="Tahoma" charset="0"/>
                <a:ea typeface="Tahoma" charset="0"/>
                <a:cs typeface="Tahoma" charset="0"/>
              </a:rPr>
            </a:br>
            <a:r>
              <a:rPr lang="en-US" sz="2000" dirty="0" smtClean="0">
                <a:solidFill>
                  <a:srgbClr val="1F3155"/>
                </a:solidFill>
                <a:latin typeface="Tahoma" charset="0"/>
                <a:ea typeface="Tahoma" charset="0"/>
                <a:cs typeface="Tahoma" charset="0"/>
              </a:rPr>
              <a:t>West Midlands to</a:t>
            </a:r>
            <a:br>
              <a:rPr lang="en-US" sz="2000" dirty="0" smtClean="0">
                <a:solidFill>
                  <a:srgbClr val="1F3155"/>
                </a:solidFill>
                <a:latin typeface="Tahoma" charset="0"/>
                <a:ea typeface="Tahoma" charset="0"/>
                <a:cs typeface="Tahoma" charset="0"/>
              </a:rPr>
            </a:br>
            <a:r>
              <a:rPr lang="en-US" sz="2400" dirty="0" smtClean="0">
                <a:solidFill>
                  <a:srgbClr val="1F3155"/>
                </a:solidFill>
                <a:latin typeface="Tahoma" charset="0"/>
                <a:ea typeface="Tahoma" charset="0"/>
                <a:cs typeface="Tahoma" charset="0"/>
              </a:rPr>
              <a:t/>
            </a:r>
            <a:br>
              <a:rPr lang="en-US" sz="24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25 Assertive Outreach teams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39 Crisis Resolution/Home Treatment teams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Regional forums (</a:t>
            </a:r>
            <a:r>
              <a:rPr lang="en-US" sz="2000" dirty="0" err="1" smtClean="0">
                <a:solidFill>
                  <a:srgbClr val="1F3155"/>
                </a:solidFill>
                <a:latin typeface="Tahoma" charset="0"/>
                <a:ea typeface="Tahoma" charset="0"/>
                <a:cs typeface="Tahoma" charset="0"/>
              </a:rPr>
              <a:t>organise</a:t>
            </a:r>
            <a:r>
              <a:rPr lang="en-US" sz="2000" dirty="0" smtClean="0">
                <a:solidFill>
                  <a:srgbClr val="1F3155"/>
                </a:solidFill>
                <a:latin typeface="Tahoma" charset="0"/>
                <a:ea typeface="Tahoma" charset="0"/>
                <a:cs typeface="Tahoma" charset="0"/>
              </a:rPr>
              <a:t>&amp; chair)</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Specific developmental in vivo </a:t>
            </a:r>
            <a:r>
              <a:rPr lang="en-US" sz="2000" dirty="0" err="1" smtClean="0">
                <a:solidFill>
                  <a:srgbClr val="1F3155"/>
                </a:solidFill>
                <a:latin typeface="Tahoma" charset="0"/>
                <a:ea typeface="Tahoma" charset="0"/>
                <a:cs typeface="Tahoma" charset="0"/>
              </a:rPr>
              <a:t>programmes</a:t>
            </a:r>
            <a:r>
              <a:rPr lang="en-US" sz="2000" dirty="0" smtClean="0">
                <a:solidFill>
                  <a:srgbClr val="1F3155"/>
                </a:solidFill>
                <a:latin typeface="Tahoma" charset="0"/>
                <a:ea typeface="Tahoma" charset="0"/>
                <a:cs typeface="Tahoma" charset="0"/>
              </a:rPr>
              <a:t> to address local issues (not ‘off the shelf’)</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Coaching &amp; mentoring of managers/leaders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Ensure fidelity to the model</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All staff were recruited based on their experience and/or commitment to the new vision of services.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The values of staff were a critical factor, to embrace the complex and unique issues of different areas who were at different stages of evolution was an essential skill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latin typeface="Tahoma" charset="0"/>
                <a:ea typeface="Tahoma" charset="0"/>
                <a:cs typeface="Tahoma" charset="0"/>
              </a:rPr>
              <a:t/>
            </a:r>
            <a:br>
              <a:rPr lang="en-US" sz="2000" dirty="0" smtClean="0">
                <a:latin typeface="Tahoma" charset="0"/>
                <a:ea typeface="Tahoma" charset="0"/>
                <a:cs typeface="Tahoma" charset="0"/>
              </a:rPr>
            </a:br>
            <a:r>
              <a:rPr lang="en-US" dirty="0" smtClean="0"/>
              <a:t/>
            </a:r>
            <a:br>
              <a:rPr lang="en-US" dirty="0" smtClean="0"/>
            </a:br>
            <a:endParaRPr lang="en-US" sz="1200" b="1" dirty="0" smtClean="0">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4"/>
          <p:cNvSpPr>
            <a:spLocks noGrp="1" noChangeArrowheads="1"/>
          </p:cNvSpPr>
          <p:nvPr>
            <p:ph type="title"/>
          </p:nvPr>
        </p:nvSpPr>
        <p:spPr>
          <a:xfrm>
            <a:off x="381000" y="1905000"/>
            <a:ext cx="8229600" cy="1143000"/>
          </a:xfrm>
        </p:spPr>
        <p:txBody>
          <a:bodyPr/>
          <a:lstStyle/>
          <a:p>
            <a:pPr algn="l"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Systems are systems the world over, getting the right people in the right place at the right time is what makes it work!</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You are the catalysts for change. Your role will be to inspire and give people hope that things can change. How you get support will be important</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I hope you are the right people with all the commitment, energy, passion, empathy, humour and perseverance required to move your mental health system forward. This ultimately will lead to the improvement in the quality of experience for Users and families that access your services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latin typeface="Tahoma" charset="0"/>
                <a:ea typeface="Tahoma" charset="0"/>
                <a:cs typeface="Tahoma" charset="0"/>
              </a:rPr>
              <a:t/>
            </a:r>
            <a:br>
              <a:rPr lang="en-US" sz="2000" dirty="0" smtClean="0">
                <a:latin typeface="Tahoma" charset="0"/>
                <a:ea typeface="Tahoma" charset="0"/>
                <a:cs typeface="Tahoma" charset="0"/>
              </a:rPr>
            </a:br>
            <a:r>
              <a:rPr lang="en-US" dirty="0" smtClean="0"/>
              <a:t/>
            </a:r>
            <a:br>
              <a:rPr lang="en-US" dirty="0" smtClean="0"/>
            </a:br>
            <a:endParaRPr lang="en-US" sz="1200" b="1" dirty="0" smtClean="0">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title"/>
          </p:nvPr>
        </p:nvSpPr>
        <p:spPr>
          <a:xfrm>
            <a:off x="381000" y="1371600"/>
            <a:ext cx="8229600" cy="1143000"/>
          </a:xfrm>
        </p:spPr>
        <p:txBody>
          <a:bodyPr/>
          <a:lstStyle/>
          <a:p>
            <a:pPr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solidFill>
                  <a:schemeClr val="accent1">
                    <a:lumMod val="75000"/>
                  </a:schemeClr>
                </a:solidFill>
                <a:latin typeface="Tahoma" charset="0"/>
                <a:ea typeface="Tahoma" charset="0"/>
                <a:cs typeface="Tahoma" charset="0"/>
              </a:rPr>
              <a:t>Happy to take questions or to be contacted on</a:t>
            </a:r>
            <a:br>
              <a:rPr lang="en-US" sz="2400" dirty="0" smtClean="0">
                <a:solidFill>
                  <a:schemeClr val="accent1">
                    <a:lumMod val="75000"/>
                  </a:schemeClr>
                </a:solidFill>
                <a:latin typeface="Tahoma" charset="0"/>
                <a:ea typeface="Tahoma" charset="0"/>
                <a:cs typeface="Tahoma" charset="0"/>
              </a:rPr>
            </a:br>
            <a:r>
              <a:rPr lang="en-US" sz="2400" dirty="0" smtClean="0">
                <a:solidFill>
                  <a:schemeClr val="accent1">
                    <a:lumMod val="75000"/>
                  </a:schemeClr>
                </a:solidFill>
                <a:latin typeface="Tahoma" charset="0"/>
                <a:ea typeface="Tahoma" charset="0"/>
                <a:cs typeface="Tahoma" charset="0"/>
              </a:rPr>
              <a:t/>
            </a:r>
            <a:br>
              <a:rPr lang="en-US" sz="2400" dirty="0" smtClean="0">
                <a:solidFill>
                  <a:schemeClr val="accent1">
                    <a:lumMod val="75000"/>
                  </a:schemeClr>
                </a:solidFill>
                <a:latin typeface="Tahoma" charset="0"/>
                <a:ea typeface="Tahoma" charset="0"/>
                <a:cs typeface="Tahoma" charset="0"/>
              </a:rPr>
            </a:br>
            <a:r>
              <a:rPr lang="en-US" sz="2400" dirty="0" err="1" smtClean="0">
                <a:solidFill>
                  <a:schemeClr val="accent1">
                    <a:lumMod val="75000"/>
                  </a:schemeClr>
                </a:solidFill>
                <a:latin typeface="Tahoma" charset="0"/>
                <a:ea typeface="Tahoma" charset="0"/>
                <a:cs typeface="Tahoma" charset="0"/>
              </a:rPr>
              <a:t>kevin.heffernan@westmidlands.nhs.uk</a:t>
            </a:r>
            <a:endParaRPr lang="en-US" sz="1200" b="1" dirty="0" smtClean="0">
              <a:solidFill>
                <a:schemeClr val="accent1">
                  <a:lumMod val="75000"/>
                </a:schemeClr>
              </a:solidFill>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Rot="1" noChangeArrowheads="1"/>
          </p:cNvSpPr>
          <p:nvPr>
            <p:ph type="title"/>
          </p:nvPr>
        </p:nvSpPr>
        <p:spPr/>
        <p:txBody>
          <a:bodyPr/>
          <a:lstStyle/>
          <a:p>
            <a:pPr fontAlgn="auto">
              <a:spcAft>
                <a:spcPts val="0"/>
              </a:spcAft>
              <a:defRPr/>
            </a:pPr>
            <a:r>
              <a:rPr lang="en-GB" sz="3600" b="1" dirty="0">
                <a:solidFill>
                  <a:srgbClr val="1F3155"/>
                </a:solidFill>
              </a:rPr>
              <a:t>Overview of Presentation</a:t>
            </a:r>
          </a:p>
        </p:txBody>
      </p:sp>
      <p:sp>
        <p:nvSpPr>
          <p:cNvPr id="201731" name="Rectangle 3"/>
          <p:cNvSpPr>
            <a:spLocks noGrp="1" noChangeArrowheads="1"/>
          </p:cNvSpPr>
          <p:nvPr>
            <p:ph type="body" idx="1"/>
          </p:nvPr>
        </p:nvSpPr>
        <p:spPr>
          <a:xfrm>
            <a:off x="685800" y="1981200"/>
            <a:ext cx="7770813" cy="3657600"/>
          </a:xfrm>
        </p:spPr>
        <p:txBody>
          <a:bodyPr rtlCol="0">
            <a:normAutofit fontScale="85000" lnSpcReduction="10000"/>
          </a:bodyPr>
          <a:lstStyle/>
          <a:p>
            <a:pPr fontAlgn="auto">
              <a:spcAft>
                <a:spcPts val="0"/>
              </a:spcAft>
              <a:buClr>
                <a:schemeClr val="accent1">
                  <a:lumMod val="20000"/>
                  <a:lumOff val="80000"/>
                </a:schemeClr>
              </a:buClr>
              <a:buFont typeface="Wingdings" pitchFamily="-111" charset="2"/>
              <a:buChar char="n"/>
              <a:defRPr/>
            </a:pPr>
            <a:r>
              <a:rPr lang="en-GB" b="1" dirty="0" smtClean="0">
                <a:solidFill>
                  <a:srgbClr val="1F3155"/>
                </a:solidFill>
              </a:rPr>
              <a:t>Critical components or fidelity principles of CRHT in England</a:t>
            </a:r>
          </a:p>
          <a:p>
            <a:pPr fontAlgn="auto">
              <a:spcAft>
                <a:spcPts val="0"/>
              </a:spcAft>
              <a:buClr>
                <a:schemeClr val="accent1">
                  <a:lumMod val="20000"/>
                  <a:lumOff val="80000"/>
                </a:schemeClr>
              </a:buClr>
              <a:buFont typeface="Wingdings" pitchFamily="-111" charset="2"/>
              <a:buChar char="n"/>
              <a:defRPr/>
            </a:pPr>
            <a:r>
              <a:rPr lang="en-GB" b="1" dirty="0" smtClean="0">
                <a:solidFill>
                  <a:srgbClr val="1F3155"/>
                </a:solidFill>
              </a:rPr>
              <a:t>Advantages of CRHT in English context</a:t>
            </a:r>
          </a:p>
          <a:p>
            <a:pPr fontAlgn="auto">
              <a:spcAft>
                <a:spcPts val="0"/>
              </a:spcAft>
              <a:buClr>
                <a:schemeClr val="accent1">
                  <a:lumMod val="20000"/>
                  <a:lumOff val="80000"/>
                </a:schemeClr>
              </a:buClr>
              <a:buFont typeface="Wingdings" pitchFamily="-111" charset="2"/>
              <a:buChar char="n"/>
              <a:defRPr/>
            </a:pPr>
            <a:r>
              <a:rPr lang="en-GB" b="1" dirty="0" smtClean="0">
                <a:solidFill>
                  <a:srgbClr val="1F3155"/>
                </a:solidFill>
              </a:rPr>
              <a:t>Community profile of 1 Birmingham area</a:t>
            </a:r>
          </a:p>
          <a:p>
            <a:pPr fontAlgn="auto">
              <a:spcAft>
                <a:spcPts val="0"/>
              </a:spcAft>
              <a:buClr>
                <a:schemeClr val="accent1">
                  <a:lumMod val="20000"/>
                  <a:lumOff val="80000"/>
                </a:schemeClr>
              </a:buClr>
              <a:buFont typeface="Wingdings" pitchFamily="2" charset="2"/>
              <a:buNone/>
              <a:defRPr/>
            </a:pPr>
            <a:r>
              <a:rPr lang="en-GB" b="1" i="1" dirty="0" smtClean="0">
                <a:solidFill>
                  <a:srgbClr val="1F3155"/>
                </a:solidFill>
              </a:rPr>
              <a:t>Tomorrow</a:t>
            </a:r>
          </a:p>
          <a:p>
            <a:pPr fontAlgn="auto">
              <a:spcAft>
                <a:spcPts val="0"/>
              </a:spcAft>
              <a:buClr>
                <a:schemeClr val="accent1">
                  <a:lumMod val="20000"/>
                  <a:lumOff val="80000"/>
                </a:schemeClr>
              </a:buClr>
              <a:buFont typeface="Wingdings" pitchFamily="-111" charset="2"/>
              <a:buChar char="n"/>
              <a:defRPr/>
            </a:pPr>
            <a:r>
              <a:rPr lang="en-GB" b="1" dirty="0" smtClean="0">
                <a:solidFill>
                  <a:srgbClr val="1F3155"/>
                </a:solidFill>
              </a:rPr>
              <a:t>National/Regional Implementation of policy</a:t>
            </a:r>
          </a:p>
          <a:p>
            <a:pPr fontAlgn="auto">
              <a:spcAft>
                <a:spcPts val="0"/>
              </a:spcAft>
              <a:buClr>
                <a:schemeClr val="accent1">
                  <a:lumMod val="20000"/>
                  <a:lumOff val="80000"/>
                </a:schemeClr>
              </a:buClr>
              <a:buFont typeface="Wingdings" pitchFamily="-111" charset="2"/>
              <a:buChar char="n"/>
              <a:defRPr/>
            </a:pPr>
            <a:r>
              <a:rPr lang="en-GB" b="1" dirty="0" smtClean="0">
                <a:solidFill>
                  <a:srgbClr val="1F3155"/>
                </a:solidFill>
              </a:rPr>
              <a:t>National Audit of CRHT in England</a:t>
            </a:r>
          </a:p>
          <a:p>
            <a:pPr fontAlgn="auto">
              <a:spcAft>
                <a:spcPts val="0"/>
              </a:spcAft>
              <a:buClr>
                <a:schemeClr val="accent1">
                  <a:lumMod val="20000"/>
                  <a:lumOff val="80000"/>
                </a:schemeClr>
              </a:buClr>
              <a:buFont typeface="Wingdings" pitchFamily="-111" charset="2"/>
              <a:buChar char="n"/>
              <a:defRPr/>
            </a:pPr>
            <a:r>
              <a:rPr lang="en-GB" b="1" dirty="0" smtClean="0">
                <a:solidFill>
                  <a:srgbClr val="1F3155"/>
                </a:solidFill>
              </a:rPr>
              <a:t>Important data collection for CRHT</a:t>
            </a:r>
            <a:endParaRPr lang="en-GB" b="1" dirty="0">
              <a:solidFill>
                <a:srgbClr val="1F3155"/>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88988" y="609600"/>
            <a:ext cx="5327650" cy="5183188"/>
            <a:chOff x="192" y="0"/>
            <a:chExt cx="3360" cy="3968"/>
          </a:xfrm>
        </p:grpSpPr>
        <p:grpSp>
          <p:nvGrpSpPr>
            <p:cNvPr id="22532" name="Group 3"/>
            <p:cNvGrpSpPr>
              <a:grpSpLocks/>
            </p:cNvGrpSpPr>
            <p:nvPr/>
          </p:nvGrpSpPr>
          <p:grpSpPr bwMode="auto">
            <a:xfrm>
              <a:off x="1056" y="1184"/>
              <a:ext cx="2496" cy="2784"/>
              <a:chOff x="144" y="144"/>
              <a:chExt cx="3828" cy="4080"/>
            </a:xfrm>
          </p:grpSpPr>
          <p:grpSp>
            <p:nvGrpSpPr>
              <p:cNvPr id="22554" name="Group 4"/>
              <p:cNvGrpSpPr>
                <a:grpSpLocks/>
              </p:cNvGrpSpPr>
              <p:nvPr/>
            </p:nvGrpSpPr>
            <p:grpSpPr bwMode="auto">
              <a:xfrm>
                <a:off x="144" y="1776"/>
                <a:ext cx="3828" cy="2448"/>
                <a:chOff x="1596" y="1776"/>
                <a:chExt cx="3828" cy="2448"/>
              </a:xfrm>
            </p:grpSpPr>
            <p:grpSp>
              <p:nvGrpSpPr>
                <p:cNvPr id="22611" name="Group 5"/>
                <p:cNvGrpSpPr>
                  <a:grpSpLocks/>
                </p:cNvGrpSpPr>
                <p:nvPr/>
              </p:nvGrpSpPr>
              <p:grpSpPr bwMode="auto">
                <a:xfrm>
                  <a:off x="1596" y="1776"/>
                  <a:ext cx="1620" cy="2221"/>
                  <a:chOff x="636" y="98"/>
                  <a:chExt cx="1620" cy="2221"/>
                </a:xfrm>
              </p:grpSpPr>
              <p:sp>
                <p:nvSpPr>
                  <p:cNvPr id="22680" name="Oval 6"/>
                  <p:cNvSpPr>
                    <a:spLocks noChangeArrowheads="1"/>
                  </p:cNvSpPr>
                  <p:nvPr/>
                </p:nvSpPr>
                <p:spPr bwMode="auto">
                  <a:xfrm rot="1334708">
                    <a:off x="1104" y="879"/>
                    <a:ext cx="624" cy="124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81" name="Oval 7"/>
                  <p:cNvSpPr>
                    <a:spLocks noChangeArrowheads="1"/>
                  </p:cNvSpPr>
                  <p:nvPr/>
                </p:nvSpPr>
                <p:spPr bwMode="auto">
                  <a:xfrm rot="-3173943">
                    <a:off x="1206" y="1854"/>
                    <a:ext cx="257" cy="47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82" name="Oval 8"/>
                  <p:cNvSpPr>
                    <a:spLocks noChangeArrowheads="1"/>
                  </p:cNvSpPr>
                  <p:nvPr/>
                </p:nvSpPr>
                <p:spPr bwMode="auto">
                  <a:xfrm rot="-1720512">
                    <a:off x="672" y="447"/>
                    <a:ext cx="1536" cy="52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83" name="Oval 9"/>
                  <p:cNvSpPr>
                    <a:spLocks noChangeArrowheads="1"/>
                  </p:cNvSpPr>
                  <p:nvPr/>
                </p:nvSpPr>
                <p:spPr bwMode="auto">
                  <a:xfrm rot="-1779470">
                    <a:off x="672" y="303"/>
                    <a:ext cx="1248" cy="528"/>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84" name="Rectangle 10"/>
                  <p:cNvSpPr>
                    <a:spLocks noChangeArrowheads="1"/>
                  </p:cNvSpPr>
                  <p:nvPr/>
                </p:nvSpPr>
                <p:spPr bwMode="auto">
                  <a:xfrm rot="-2513362">
                    <a:off x="1968" y="98"/>
                    <a:ext cx="288" cy="43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85" name="Oval 11"/>
                  <p:cNvSpPr>
                    <a:spLocks noChangeArrowheads="1"/>
                  </p:cNvSpPr>
                  <p:nvPr/>
                </p:nvSpPr>
                <p:spPr bwMode="auto">
                  <a:xfrm>
                    <a:off x="1968" y="375"/>
                    <a:ext cx="144" cy="144"/>
                  </a:xfrm>
                  <a:prstGeom prst="ellipse">
                    <a:avLst/>
                  </a:prstGeom>
                  <a:solidFill>
                    <a:schemeClr val="accent1"/>
                  </a:solidFill>
                  <a:ln w="9525">
                    <a:noFill/>
                    <a:round/>
                    <a:headEnd/>
                    <a:tailEnd/>
                  </a:ln>
                </p:spPr>
                <p:txBody>
                  <a:bodyPr wrap="none" anchor="ctr"/>
                  <a:lstStyle/>
                  <a:p>
                    <a:endParaRPr lang="nb-NO">
                      <a:latin typeface="Calisto MT" pitchFamily="18" charset="0"/>
                    </a:endParaRPr>
                  </a:p>
                </p:txBody>
              </p:sp>
              <p:sp>
                <p:nvSpPr>
                  <p:cNvPr id="22686" name="Oval 12"/>
                  <p:cNvSpPr>
                    <a:spLocks noChangeArrowheads="1"/>
                  </p:cNvSpPr>
                  <p:nvPr/>
                </p:nvSpPr>
                <p:spPr bwMode="auto">
                  <a:xfrm rot="-2048568">
                    <a:off x="1856" y="260"/>
                    <a:ext cx="225" cy="33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87" name="Rectangle 13"/>
                  <p:cNvSpPr>
                    <a:spLocks noChangeArrowheads="1"/>
                  </p:cNvSpPr>
                  <p:nvPr/>
                </p:nvSpPr>
                <p:spPr bwMode="auto">
                  <a:xfrm rot="1717969">
                    <a:off x="636" y="831"/>
                    <a:ext cx="144"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88" name="Rectangle 14"/>
                  <p:cNvSpPr>
                    <a:spLocks noChangeArrowheads="1"/>
                  </p:cNvSpPr>
                  <p:nvPr/>
                </p:nvSpPr>
                <p:spPr bwMode="auto">
                  <a:xfrm>
                    <a:off x="1344" y="879"/>
                    <a:ext cx="240" cy="13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89" name="Oval 15"/>
                  <p:cNvSpPr>
                    <a:spLocks noChangeArrowheads="1"/>
                  </p:cNvSpPr>
                  <p:nvPr/>
                </p:nvSpPr>
                <p:spPr bwMode="auto">
                  <a:xfrm>
                    <a:off x="1308" y="912"/>
                    <a:ext cx="96" cy="134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90" name="Oval 16"/>
                  <p:cNvSpPr>
                    <a:spLocks noChangeArrowheads="1"/>
                  </p:cNvSpPr>
                  <p:nvPr/>
                </p:nvSpPr>
                <p:spPr bwMode="auto">
                  <a:xfrm>
                    <a:off x="1530" y="900"/>
                    <a:ext cx="102" cy="1419"/>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91" name="Oval 17"/>
                  <p:cNvSpPr>
                    <a:spLocks noChangeArrowheads="1"/>
                  </p:cNvSpPr>
                  <p:nvPr/>
                </p:nvSpPr>
                <p:spPr bwMode="auto">
                  <a:xfrm>
                    <a:off x="1344" y="2181"/>
                    <a:ext cx="210" cy="13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92" name="AutoShape 18"/>
                  <p:cNvSpPr>
                    <a:spLocks noChangeArrowheads="1"/>
                  </p:cNvSpPr>
                  <p:nvPr/>
                </p:nvSpPr>
                <p:spPr bwMode="auto">
                  <a:xfrm>
                    <a:off x="1214" y="1119"/>
                    <a:ext cx="274" cy="1008"/>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93" name="AutoShape 19"/>
                  <p:cNvSpPr>
                    <a:spLocks noChangeArrowheads="1"/>
                  </p:cNvSpPr>
                  <p:nvPr/>
                </p:nvSpPr>
                <p:spPr bwMode="auto">
                  <a:xfrm rot="-262648">
                    <a:off x="1152" y="1263"/>
                    <a:ext cx="274" cy="864"/>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94" name="Rectangle 20"/>
                  <p:cNvSpPr>
                    <a:spLocks noChangeArrowheads="1"/>
                  </p:cNvSpPr>
                  <p:nvPr/>
                </p:nvSpPr>
                <p:spPr bwMode="auto">
                  <a:xfrm>
                    <a:off x="1584" y="909"/>
                    <a:ext cx="240" cy="91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95" name="Oval 21"/>
                  <p:cNvSpPr>
                    <a:spLocks noChangeArrowheads="1"/>
                  </p:cNvSpPr>
                  <p:nvPr/>
                </p:nvSpPr>
                <p:spPr bwMode="auto">
                  <a:xfrm>
                    <a:off x="1314" y="1023"/>
                    <a:ext cx="192" cy="105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96" name="Rectangle 22"/>
                  <p:cNvSpPr>
                    <a:spLocks noChangeArrowheads="1"/>
                  </p:cNvSpPr>
                  <p:nvPr/>
                </p:nvSpPr>
                <p:spPr bwMode="auto">
                  <a:xfrm>
                    <a:off x="1362" y="1935"/>
                    <a:ext cx="144" cy="24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97" name="AutoShape 23"/>
                  <p:cNvSpPr>
                    <a:spLocks noChangeArrowheads="1"/>
                  </p:cNvSpPr>
                  <p:nvPr/>
                </p:nvSpPr>
                <p:spPr bwMode="auto">
                  <a:xfrm rot="4066826">
                    <a:off x="1473" y="677"/>
                    <a:ext cx="179" cy="726"/>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98" name="Rectangle 24"/>
                  <p:cNvSpPr>
                    <a:spLocks noChangeArrowheads="1"/>
                  </p:cNvSpPr>
                  <p:nvPr/>
                </p:nvSpPr>
                <p:spPr bwMode="auto">
                  <a:xfrm rot="-1757176">
                    <a:off x="1030" y="1159"/>
                    <a:ext cx="912" cy="68"/>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99" name="AutoShape 25"/>
                  <p:cNvSpPr>
                    <a:spLocks noChangeArrowheads="1"/>
                  </p:cNvSpPr>
                  <p:nvPr/>
                </p:nvSpPr>
                <p:spPr bwMode="auto">
                  <a:xfrm rot="3566553">
                    <a:off x="993" y="1114"/>
                    <a:ext cx="179" cy="726"/>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700" name="AutoShape 26"/>
                  <p:cNvSpPr>
                    <a:spLocks noChangeArrowheads="1"/>
                  </p:cNvSpPr>
                  <p:nvPr/>
                </p:nvSpPr>
                <p:spPr bwMode="auto">
                  <a:xfrm rot="-6955040">
                    <a:off x="1333" y="872"/>
                    <a:ext cx="294" cy="135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701" name="Oval 27"/>
                  <p:cNvSpPr>
                    <a:spLocks noChangeArrowheads="1"/>
                  </p:cNvSpPr>
                  <p:nvPr/>
                </p:nvSpPr>
                <p:spPr bwMode="auto">
                  <a:xfrm>
                    <a:off x="1744" y="912"/>
                    <a:ext cx="192"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grpSp>
              <p:nvGrpSpPr>
                <p:cNvPr id="22612" name="Group 28"/>
                <p:cNvGrpSpPr>
                  <a:grpSpLocks/>
                </p:cNvGrpSpPr>
                <p:nvPr/>
              </p:nvGrpSpPr>
              <p:grpSpPr bwMode="auto">
                <a:xfrm>
                  <a:off x="2965" y="1784"/>
                  <a:ext cx="2459" cy="2440"/>
                  <a:chOff x="2965" y="1784"/>
                  <a:chExt cx="2459" cy="2440"/>
                </a:xfrm>
              </p:grpSpPr>
              <p:sp>
                <p:nvSpPr>
                  <p:cNvPr id="22613" name="Oval 29"/>
                  <p:cNvSpPr>
                    <a:spLocks noChangeArrowheads="1"/>
                  </p:cNvSpPr>
                  <p:nvPr/>
                </p:nvSpPr>
                <p:spPr bwMode="auto">
                  <a:xfrm rot="-583001">
                    <a:off x="3153" y="2400"/>
                    <a:ext cx="528" cy="38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14" name="Oval 30"/>
                  <p:cNvSpPr>
                    <a:spLocks noChangeArrowheads="1"/>
                  </p:cNvSpPr>
                  <p:nvPr/>
                </p:nvSpPr>
                <p:spPr bwMode="auto">
                  <a:xfrm rot="-885269">
                    <a:off x="3201" y="2472"/>
                    <a:ext cx="384" cy="24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15" name="Rectangle 31"/>
                  <p:cNvSpPr>
                    <a:spLocks noChangeArrowheads="1"/>
                  </p:cNvSpPr>
                  <p:nvPr/>
                </p:nvSpPr>
                <p:spPr bwMode="auto">
                  <a:xfrm>
                    <a:off x="4065" y="2064"/>
                    <a:ext cx="480" cy="192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16" name="Oval 32"/>
                  <p:cNvSpPr>
                    <a:spLocks noChangeArrowheads="1"/>
                  </p:cNvSpPr>
                  <p:nvPr/>
                </p:nvSpPr>
                <p:spPr bwMode="auto">
                  <a:xfrm rot="470664">
                    <a:off x="4353" y="1920"/>
                    <a:ext cx="240" cy="230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17" name="AutoShape 33"/>
                  <p:cNvSpPr>
                    <a:spLocks noChangeArrowheads="1"/>
                  </p:cNvSpPr>
                  <p:nvPr/>
                </p:nvSpPr>
                <p:spPr bwMode="auto">
                  <a:xfrm rot="731411">
                    <a:off x="4017" y="1966"/>
                    <a:ext cx="288" cy="2016"/>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18" name="Rectangle 34"/>
                  <p:cNvSpPr>
                    <a:spLocks noChangeArrowheads="1"/>
                  </p:cNvSpPr>
                  <p:nvPr/>
                </p:nvSpPr>
                <p:spPr bwMode="auto">
                  <a:xfrm>
                    <a:off x="3552" y="3592"/>
                    <a:ext cx="1536" cy="1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19" name="Oval 35"/>
                  <p:cNvSpPr>
                    <a:spLocks noChangeArrowheads="1"/>
                  </p:cNvSpPr>
                  <p:nvPr/>
                </p:nvSpPr>
                <p:spPr bwMode="auto">
                  <a:xfrm>
                    <a:off x="3089" y="3360"/>
                    <a:ext cx="768" cy="43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20" name="Oval 36"/>
                  <p:cNvSpPr>
                    <a:spLocks noChangeArrowheads="1"/>
                  </p:cNvSpPr>
                  <p:nvPr/>
                </p:nvSpPr>
                <p:spPr bwMode="auto">
                  <a:xfrm rot="180034">
                    <a:off x="3281" y="3492"/>
                    <a:ext cx="784" cy="14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21" name="Rectangle 37"/>
                  <p:cNvSpPr>
                    <a:spLocks noChangeArrowheads="1"/>
                  </p:cNvSpPr>
                  <p:nvPr/>
                </p:nvSpPr>
                <p:spPr bwMode="auto">
                  <a:xfrm rot="-219888">
                    <a:off x="3224" y="3368"/>
                    <a:ext cx="624" cy="12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22" name="Oval 38"/>
                  <p:cNvSpPr>
                    <a:spLocks noChangeArrowheads="1"/>
                  </p:cNvSpPr>
                  <p:nvPr/>
                </p:nvSpPr>
                <p:spPr bwMode="auto">
                  <a:xfrm>
                    <a:off x="3337" y="3168"/>
                    <a:ext cx="624" cy="2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23" name="AutoShape 39"/>
                  <p:cNvSpPr>
                    <a:spLocks noChangeArrowheads="1"/>
                  </p:cNvSpPr>
                  <p:nvPr/>
                </p:nvSpPr>
                <p:spPr bwMode="auto">
                  <a:xfrm rot="-333620">
                    <a:off x="3153" y="2816"/>
                    <a:ext cx="288" cy="576"/>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24" name="AutoShape 40"/>
                  <p:cNvSpPr>
                    <a:spLocks noChangeArrowheads="1"/>
                  </p:cNvSpPr>
                  <p:nvPr/>
                </p:nvSpPr>
                <p:spPr bwMode="auto">
                  <a:xfrm rot="-8174428">
                    <a:off x="3777" y="3224"/>
                    <a:ext cx="240" cy="367"/>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25" name="Oval 41"/>
                  <p:cNvSpPr>
                    <a:spLocks noChangeArrowheads="1"/>
                  </p:cNvSpPr>
                  <p:nvPr/>
                </p:nvSpPr>
                <p:spPr bwMode="auto">
                  <a:xfrm rot="108918">
                    <a:off x="4065" y="3553"/>
                    <a:ext cx="864" cy="16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26" name="Oval 42"/>
                  <p:cNvSpPr>
                    <a:spLocks noChangeArrowheads="1"/>
                  </p:cNvSpPr>
                  <p:nvPr/>
                </p:nvSpPr>
                <p:spPr bwMode="auto">
                  <a:xfrm rot="-20109">
                    <a:off x="4081" y="3737"/>
                    <a:ext cx="864" cy="16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27" name="Oval 43"/>
                  <p:cNvSpPr>
                    <a:spLocks noChangeArrowheads="1"/>
                  </p:cNvSpPr>
                  <p:nvPr/>
                </p:nvSpPr>
                <p:spPr bwMode="auto">
                  <a:xfrm rot="-1696857">
                    <a:off x="4953" y="3448"/>
                    <a:ext cx="192" cy="33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28" name="AutoShape 44"/>
                  <p:cNvSpPr>
                    <a:spLocks noChangeArrowheads="1"/>
                  </p:cNvSpPr>
                  <p:nvPr/>
                </p:nvSpPr>
                <p:spPr bwMode="auto">
                  <a:xfrm>
                    <a:off x="4785" y="3256"/>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29" name="AutoShape 45"/>
                  <p:cNvSpPr>
                    <a:spLocks noChangeArrowheads="1"/>
                  </p:cNvSpPr>
                  <p:nvPr/>
                </p:nvSpPr>
                <p:spPr bwMode="auto">
                  <a:xfrm>
                    <a:off x="4817" y="3304"/>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30" name="AutoShape 46"/>
                  <p:cNvSpPr>
                    <a:spLocks noChangeArrowheads="1"/>
                  </p:cNvSpPr>
                  <p:nvPr/>
                </p:nvSpPr>
                <p:spPr bwMode="auto">
                  <a:xfrm>
                    <a:off x="4857" y="3336"/>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31" name="Rectangle 47"/>
                  <p:cNvSpPr>
                    <a:spLocks noChangeArrowheads="1"/>
                  </p:cNvSpPr>
                  <p:nvPr/>
                </p:nvSpPr>
                <p:spPr bwMode="auto">
                  <a:xfrm rot="-3130666">
                    <a:off x="3399" y="2884"/>
                    <a:ext cx="656" cy="1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grpSp>
                <p:nvGrpSpPr>
                  <p:cNvPr id="22632" name="Group 48"/>
                  <p:cNvGrpSpPr>
                    <a:grpSpLocks/>
                  </p:cNvGrpSpPr>
                  <p:nvPr/>
                </p:nvGrpSpPr>
                <p:grpSpPr bwMode="auto">
                  <a:xfrm>
                    <a:off x="3151" y="2680"/>
                    <a:ext cx="2018" cy="271"/>
                    <a:chOff x="2494" y="2656"/>
                    <a:chExt cx="2266" cy="271"/>
                  </a:xfrm>
                </p:grpSpPr>
                <p:sp>
                  <p:nvSpPr>
                    <p:cNvPr id="22678" name="Rectangle 49"/>
                    <p:cNvSpPr>
                      <a:spLocks noChangeArrowheads="1"/>
                    </p:cNvSpPr>
                    <p:nvPr/>
                  </p:nvSpPr>
                  <p:spPr bwMode="auto">
                    <a:xfrm rot="-377146">
                      <a:off x="2494" y="2804"/>
                      <a:ext cx="2208" cy="123"/>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9" name="Oval 50"/>
                    <p:cNvSpPr>
                      <a:spLocks noChangeArrowheads="1"/>
                    </p:cNvSpPr>
                    <p:nvPr/>
                  </p:nvSpPr>
                  <p:spPr bwMode="auto">
                    <a:xfrm rot="-772368">
                      <a:off x="4568" y="2656"/>
                      <a:ext cx="192" cy="14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22633" name="Oval 51"/>
                  <p:cNvSpPr>
                    <a:spLocks noChangeArrowheads="1"/>
                  </p:cNvSpPr>
                  <p:nvPr/>
                </p:nvSpPr>
                <p:spPr bwMode="auto">
                  <a:xfrm rot="-2658770">
                    <a:off x="4726" y="1885"/>
                    <a:ext cx="384" cy="105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34" name="Oval 52"/>
                  <p:cNvSpPr>
                    <a:spLocks noChangeArrowheads="1"/>
                  </p:cNvSpPr>
                  <p:nvPr/>
                </p:nvSpPr>
                <p:spPr bwMode="auto">
                  <a:xfrm rot="-2938631">
                    <a:off x="4752" y="1832"/>
                    <a:ext cx="384" cy="96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35" name="Rectangle 53"/>
                  <p:cNvSpPr>
                    <a:spLocks noChangeArrowheads="1"/>
                  </p:cNvSpPr>
                  <p:nvPr/>
                </p:nvSpPr>
                <p:spPr bwMode="auto">
                  <a:xfrm rot="1131583">
                    <a:off x="3970" y="1940"/>
                    <a:ext cx="348" cy="81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36" name="Oval 54"/>
                  <p:cNvSpPr>
                    <a:spLocks noChangeArrowheads="1"/>
                  </p:cNvSpPr>
                  <p:nvPr/>
                </p:nvSpPr>
                <p:spPr bwMode="auto">
                  <a:xfrm rot="1733732">
                    <a:off x="4529" y="1832"/>
                    <a:ext cx="96" cy="33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37" name="Rectangle 55"/>
                  <p:cNvSpPr>
                    <a:spLocks noChangeArrowheads="1"/>
                  </p:cNvSpPr>
                  <p:nvPr/>
                </p:nvSpPr>
                <p:spPr bwMode="auto">
                  <a:xfrm rot="1068214">
                    <a:off x="4609" y="1832"/>
                    <a:ext cx="48" cy="288"/>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38" name="Rectangle 56"/>
                  <p:cNvSpPr>
                    <a:spLocks noChangeArrowheads="1"/>
                  </p:cNvSpPr>
                  <p:nvPr/>
                </p:nvSpPr>
                <p:spPr bwMode="auto">
                  <a:xfrm rot="1639774">
                    <a:off x="4513" y="1784"/>
                    <a:ext cx="48" cy="288"/>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39" name="Oval 57"/>
                  <p:cNvSpPr>
                    <a:spLocks noChangeArrowheads="1"/>
                  </p:cNvSpPr>
                  <p:nvPr/>
                </p:nvSpPr>
                <p:spPr bwMode="auto">
                  <a:xfrm rot="-720688">
                    <a:off x="3006" y="2832"/>
                    <a:ext cx="384" cy="21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40" name="AutoShape 58"/>
                  <p:cNvSpPr>
                    <a:spLocks noChangeArrowheads="1"/>
                  </p:cNvSpPr>
                  <p:nvPr/>
                </p:nvSpPr>
                <p:spPr bwMode="auto">
                  <a:xfrm rot="4604573">
                    <a:off x="3580" y="2011"/>
                    <a:ext cx="210" cy="1440"/>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41" name="Rectangle 59"/>
                  <p:cNvSpPr>
                    <a:spLocks noChangeArrowheads="1"/>
                  </p:cNvSpPr>
                  <p:nvPr/>
                </p:nvSpPr>
                <p:spPr bwMode="auto">
                  <a:xfrm rot="-760039">
                    <a:off x="4011" y="2544"/>
                    <a:ext cx="336" cy="96"/>
                  </a:xfrm>
                  <a:prstGeom prst="rect">
                    <a:avLst/>
                  </a:prstGeom>
                  <a:solidFill>
                    <a:schemeClr val="tx1"/>
                  </a:solidFill>
                  <a:ln w="9525">
                    <a:noFill/>
                    <a:miter lim="800000"/>
                    <a:headEnd/>
                    <a:tailEnd/>
                  </a:ln>
                </p:spPr>
                <p:txBody>
                  <a:bodyPr wrap="none" anchor="ctr"/>
                  <a:lstStyle/>
                  <a:p>
                    <a:pPr algn="ctr"/>
                    <a:endParaRPr lang="nb-NO">
                      <a:latin typeface="Calisto MT" pitchFamily="18" charset="0"/>
                    </a:endParaRPr>
                  </a:p>
                </p:txBody>
              </p:sp>
              <p:sp>
                <p:nvSpPr>
                  <p:cNvPr id="22642" name="Oval 60"/>
                  <p:cNvSpPr>
                    <a:spLocks noChangeArrowheads="1"/>
                  </p:cNvSpPr>
                  <p:nvPr/>
                </p:nvSpPr>
                <p:spPr bwMode="auto">
                  <a:xfrm rot="-422059">
                    <a:off x="3921" y="2304"/>
                    <a:ext cx="720" cy="33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43" name="Oval 61"/>
                  <p:cNvSpPr>
                    <a:spLocks noChangeArrowheads="1"/>
                  </p:cNvSpPr>
                  <p:nvPr/>
                </p:nvSpPr>
                <p:spPr bwMode="auto">
                  <a:xfrm rot="-505618">
                    <a:off x="4046" y="2399"/>
                    <a:ext cx="480" cy="168"/>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44" name="Rectangle 62"/>
                  <p:cNvSpPr>
                    <a:spLocks noChangeArrowheads="1"/>
                  </p:cNvSpPr>
                  <p:nvPr/>
                </p:nvSpPr>
                <p:spPr bwMode="auto">
                  <a:xfrm rot="650418">
                    <a:off x="3934" y="2161"/>
                    <a:ext cx="240" cy="384"/>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45" name="Rectangle 63"/>
                  <p:cNvSpPr>
                    <a:spLocks noChangeArrowheads="1"/>
                  </p:cNvSpPr>
                  <p:nvPr/>
                </p:nvSpPr>
                <p:spPr bwMode="auto">
                  <a:xfrm rot="-415838">
                    <a:off x="3857" y="2496"/>
                    <a:ext cx="336" cy="8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46" name="Oval 64"/>
                  <p:cNvSpPr>
                    <a:spLocks noChangeArrowheads="1"/>
                  </p:cNvSpPr>
                  <p:nvPr/>
                </p:nvSpPr>
                <p:spPr bwMode="auto">
                  <a:xfrm rot="-2462328">
                    <a:off x="3337" y="3144"/>
                    <a:ext cx="240"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47" name="AutoShape 65"/>
                  <p:cNvSpPr>
                    <a:spLocks noChangeArrowheads="1"/>
                  </p:cNvSpPr>
                  <p:nvPr/>
                </p:nvSpPr>
                <p:spPr bwMode="auto">
                  <a:xfrm rot="3499960">
                    <a:off x="3761" y="1599"/>
                    <a:ext cx="217" cy="148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48" name="Rectangle 66"/>
                  <p:cNvSpPr>
                    <a:spLocks noChangeArrowheads="1"/>
                  </p:cNvSpPr>
                  <p:nvPr/>
                </p:nvSpPr>
                <p:spPr bwMode="auto">
                  <a:xfrm>
                    <a:off x="4081" y="3744"/>
                    <a:ext cx="192" cy="33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49" name="Oval 67"/>
                  <p:cNvSpPr>
                    <a:spLocks noChangeArrowheads="1"/>
                  </p:cNvSpPr>
                  <p:nvPr/>
                </p:nvSpPr>
                <p:spPr bwMode="auto">
                  <a:xfrm rot="-914570">
                    <a:off x="3185" y="2824"/>
                    <a:ext cx="384" cy="9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50" name="Rectangle 68"/>
                  <p:cNvSpPr>
                    <a:spLocks noChangeArrowheads="1"/>
                  </p:cNvSpPr>
                  <p:nvPr/>
                </p:nvSpPr>
                <p:spPr bwMode="auto">
                  <a:xfrm rot="811269">
                    <a:off x="4289" y="2352"/>
                    <a:ext cx="144" cy="384"/>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51" name="Rectangle 69"/>
                  <p:cNvSpPr>
                    <a:spLocks noChangeArrowheads="1"/>
                  </p:cNvSpPr>
                  <p:nvPr/>
                </p:nvSpPr>
                <p:spPr bwMode="auto">
                  <a:xfrm rot="-2073345">
                    <a:off x="4155" y="2193"/>
                    <a:ext cx="434" cy="9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52" name="Oval 70"/>
                  <p:cNvSpPr>
                    <a:spLocks noChangeArrowheads="1"/>
                  </p:cNvSpPr>
                  <p:nvPr/>
                </p:nvSpPr>
                <p:spPr bwMode="auto">
                  <a:xfrm rot="4209153">
                    <a:off x="3856" y="2650"/>
                    <a:ext cx="192" cy="12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53" name="Rectangle 71"/>
                  <p:cNvSpPr>
                    <a:spLocks noChangeArrowheads="1"/>
                  </p:cNvSpPr>
                  <p:nvPr/>
                </p:nvSpPr>
                <p:spPr bwMode="auto">
                  <a:xfrm rot="454103">
                    <a:off x="3140" y="2399"/>
                    <a:ext cx="144" cy="33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54" name="Oval 72"/>
                  <p:cNvSpPr>
                    <a:spLocks noChangeArrowheads="1"/>
                  </p:cNvSpPr>
                  <p:nvPr/>
                </p:nvSpPr>
                <p:spPr bwMode="auto">
                  <a:xfrm>
                    <a:off x="3145" y="2640"/>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55" name="Oval 73"/>
                  <p:cNvSpPr>
                    <a:spLocks noChangeArrowheads="1"/>
                  </p:cNvSpPr>
                  <p:nvPr/>
                </p:nvSpPr>
                <p:spPr bwMode="auto">
                  <a:xfrm>
                    <a:off x="4033" y="2680"/>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56" name="AutoShape 74"/>
                  <p:cNvSpPr>
                    <a:spLocks noChangeArrowheads="1"/>
                  </p:cNvSpPr>
                  <p:nvPr/>
                </p:nvSpPr>
                <p:spPr bwMode="auto">
                  <a:xfrm rot="-8371848">
                    <a:off x="3537" y="1800"/>
                    <a:ext cx="192" cy="76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57" name="AutoShape 75"/>
                  <p:cNvSpPr>
                    <a:spLocks noChangeArrowheads="1"/>
                  </p:cNvSpPr>
                  <p:nvPr/>
                </p:nvSpPr>
                <p:spPr bwMode="auto">
                  <a:xfrm rot="9361038">
                    <a:off x="3633" y="1912"/>
                    <a:ext cx="288" cy="288"/>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58" name="Rectangle 76"/>
                  <p:cNvSpPr>
                    <a:spLocks noChangeArrowheads="1"/>
                  </p:cNvSpPr>
                  <p:nvPr/>
                </p:nvSpPr>
                <p:spPr bwMode="auto">
                  <a:xfrm>
                    <a:off x="3777" y="1824"/>
                    <a:ext cx="192" cy="19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59" name="AutoShape 77"/>
                  <p:cNvSpPr>
                    <a:spLocks noChangeArrowheads="1"/>
                  </p:cNvSpPr>
                  <p:nvPr/>
                </p:nvSpPr>
                <p:spPr bwMode="auto">
                  <a:xfrm rot="-3028090">
                    <a:off x="3851" y="3450"/>
                    <a:ext cx="172" cy="704"/>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60" name="Rectangle 78"/>
                  <p:cNvSpPr>
                    <a:spLocks noChangeArrowheads="1"/>
                  </p:cNvSpPr>
                  <p:nvPr/>
                </p:nvSpPr>
                <p:spPr bwMode="auto">
                  <a:xfrm rot="-830404">
                    <a:off x="3681" y="3360"/>
                    <a:ext cx="96" cy="33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61" name="Rectangle 79"/>
                  <p:cNvSpPr>
                    <a:spLocks noChangeArrowheads="1"/>
                  </p:cNvSpPr>
                  <p:nvPr/>
                </p:nvSpPr>
                <p:spPr bwMode="auto">
                  <a:xfrm rot="142819">
                    <a:off x="4409" y="3320"/>
                    <a:ext cx="240"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62" name="Rectangle 80"/>
                  <p:cNvSpPr>
                    <a:spLocks noChangeArrowheads="1"/>
                  </p:cNvSpPr>
                  <p:nvPr/>
                </p:nvSpPr>
                <p:spPr bwMode="auto">
                  <a:xfrm>
                    <a:off x="4305" y="3840"/>
                    <a:ext cx="384"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63" name="AutoShape 81"/>
                  <p:cNvSpPr>
                    <a:spLocks noChangeArrowheads="1"/>
                  </p:cNvSpPr>
                  <p:nvPr/>
                </p:nvSpPr>
                <p:spPr bwMode="auto">
                  <a:xfrm>
                    <a:off x="4897" y="3456"/>
                    <a:ext cx="48" cy="288"/>
                  </a:xfrm>
                  <a:prstGeom prst="triangle">
                    <a:avLst>
                      <a:gd name="adj" fmla="val 50000"/>
                    </a:avLst>
                  </a:prstGeom>
                  <a:solidFill>
                    <a:schemeClr val="tx1"/>
                  </a:solidFill>
                  <a:ln w="9525">
                    <a:solidFill>
                      <a:schemeClr val="tx1"/>
                    </a:solidFill>
                    <a:miter lim="800000"/>
                    <a:headEnd/>
                    <a:tailEnd/>
                  </a:ln>
                </p:spPr>
                <p:txBody>
                  <a:bodyPr wrap="none" anchor="ctr"/>
                  <a:lstStyle/>
                  <a:p>
                    <a:endParaRPr lang="nb-NO">
                      <a:latin typeface="Calisto MT" pitchFamily="18" charset="0"/>
                    </a:endParaRPr>
                  </a:p>
                </p:txBody>
              </p:sp>
              <p:sp>
                <p:nvSpPr>
                  <p:cNvPr id="22664" name="Line 82"/>
                  <p:cNvSpPr>
                    <a:spLocks noChangeShapeType="1"/>
                  </p:cNvSpPr>
                  <p:nvPr/>
                </p:nvSpPr>
                <p:spPr bwMode="auto">
                  <a:xfrm>
                    <a:off x="4937" y="3512"/>
                    <a:ext cx="0" cy="240"/>
                  </a:xfrm>
                  <a:prstGeom prst="line">
                    <a:avLst/>
                  </a:prstGeom>
                  <a:noFill/>
                  <a:ln w="19050">
                    <a:solidFill>
                      <a:schemeClr val="tx1"/>
                    </a:solidFill>
                    <a:round/>
                    <a:headEnd/>
                    <a:tailEnd/>
                  </a:ln>
                </p:spPr>
                <p:txBody>
                  <a:bodyPr wrap="none" anchor="ctr"/>
                  <a:lstStyle/>
                  <a:p>
                    <a:endParaRPr lang="nb-NO"/>
                  </a:p>
                </p:txBody>
              </p:sp>
              <p:sp>
                <p:nvSpPr>
                  <p:cNvPr id="22665" name="Line 83"/>
                  <p:cNvSpPr>
                    <a:spLocks noChangeShapeType="1"/>
                  </p:cNvSpPr>
                  <p:nvPr/>
                </p:nvSpPr>
                <p:spPr bwMode="auto">
                  <a:xfrm>
                    <a:off x="4897" y="3464"/>
                    <a:ext cx="0" cy="240"/>
                  </a:xfrm>
                  <a:prstGeom prst="line">
                    <a:avLst/>
                  </a:prstGeom>
                  <a:noFill/>
                  <a:ln w="9525">
                    <a:solidFill>
                      <a:schemeClr val="tx1"/>
                    </a:solidFill>
                    <a:round/>
                    <a:headEnd/>
                    <a:tailEnd/>
                  </a:ln>
                </p:spPr>
                <p:txBody>
                  <a:bodyPr wrap="none" anchor="ctr"/>
                  <a:lstStyle/>
                  <a:p>
                    <a:endParaRPr lang="nb-NO"/>
                  </a:p>
                </p:txBody>
              </p:sp>
              <p:grpSp>
                <p:nvGrpSpPr>
                  <p:cNvPr id="22666" name="Group 84"/>
                  <p:cNvGrpSpPr>
                    <a:grpSpLocks/>
                  </p:cNvGrpSpPr>
                  <p:nvPr/>
                </p:nvGrpSpPr>
                <p:grpSpPr bwMode="auto">
                  <a:xfrm>
                    <a:off x="4896" y="3024"/>
                    <a:ext cx="528" cy="240"/>
                    <a:chOff x="4896" y="3024"/>
                    <a:chExt cx="528" cy="240"/>
                  </a:xfrm>
                </p:grpSpPr>
                <p:sp>
                  <p:nvSpPr>
                    <p:cNvPr id="22669" name="Oval 85"/>
                    <p:cNvSpPr>
                      <a:spLocks noChangeArrowheads="1"/>
                    </p:cNvSpPr>
                    <p:nvPr/>
                  </p:nvSpPr>
                  <p:spPr bwMode="auto">
                    <a:xfrm rot="-473104">
                      <a:off x="5040" y="3024"/>
                      <a:ext cx="336" cy="19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70" name="Oval 86"/>
                    <p:cNvSpPr>
                      <a:spLocks noChangeArrowheads="1"/>
                    </p:cNvSpPr>
                    <p:nvPr/>
                  </p:nvSpPr>
                  <p:spPr bwMode="auto">
                    <a:xfrm>
                      <a:off x="5088" y="3138"/>
                      <a:ext cx="336" cy="12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71" name="AutoShape 87"/>
                    <p:cNvSpPr>
                      <a:spLocks noChangeArrowheads="1"/>
                    </p:cNvSpPr>
                    <p:nvPr/>
                  </p:nvSpPr>
                  <p:spPr bwMode="auto">
                    <a:xfrm rot="-6673927">
                      <a:off x="5067" y="3042"/>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2" name="AutoShape 88"/>
                    <p:cNvSpPr>
                      <a:spLocks noChangeArrowheads="1"/>
                    </p:cNvSpPr>
                    <p:nvPr/>
                  </p:nvSpPr>
                  <p:spPr bwMode="auto">
                    <a:xfrm rot="-6673927">
                      <a:off x="5145" y="3048"/>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3" name="AutoShape 89"/>
                    <p:cNvSpPr>
                      <a:spLocks noChangeArrowheads="1"/>
                    </p:cNvSpPr>
                    <p:nvPr/>
                  </p:nvSpPr>
                  <p:spPr bwMode="auto">
                    <a:xfrm rot="-6673927">
                      <a:off x="5196" y="3045"/>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4" name="AutoShape 90"/>
                    <p:cNvSpPr>
                      <a:spLocks noChangeArrowheads="1"/>
                    </p:cNvSpPr>
                    <p:nvPr/>
                  </p:nvSpPr>
                  <p:spPr bwMode="auto">
                    <a:xfrm rot="-5283331">
                      <a:off x="5082" y="2901"/>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5" name="AutoShape 91"/>
                    <p:cNvSpPr>
                      <a:spLocks noChangeArrowheads="1"/>
                    </p:cNvSpPr>
                    <p:nvPr/>
                  </p:nvSpPr>
                  <p:spPr bwMode="auto">
                    <a:xfrm rot="-5283331">
                      <a:off x="5040" y="2880"/>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6" name="AutoShape 92"/>
                    <p:cNvSpPr>
                      <a:spLocks noChangeArrowheads="1"/>
                    </p:cNvSpPr>
                    <p:nvPr/>
                  </p:nvSpPr>
                  <p:spPr bwMode="auto">
                    <a:xfrm rot="-5283331">
                      <a:off x="5100" y="2928"/>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7" name="Oval 93"/>
                    <p:cNvSpPr>
                      <a:spLocks noChangeArrowheads="1"/>
                    </p:cNvSpPr>
                    <p:nvPr/>
                  </p:nvSpPr>
                  <p:spPr bwMode="auto">
                    <a:xfrm rot="-2669756">
                      <a:off x="5264" y="3032"/>
                      <a:ext cx="96" cy="19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22667" name="AutoShape 94"/>
                  <p:cNvSpPr>
                    <a:spLocks noChangeArrowheads="1"/>
                  </p:cNvSpPr>
                  <p:nvPr/>
                </p:nvSpPr>
                <p:spPr bwMode="auto">
                  <a:xfrm rot="-5400000">
                    <a:off x="4896" y="2960"/>
                    <a:ext cx="96" cy="384"/>
                  </a:xfrm>
                  <a:prstGeom prst="flowChartOffpageConnector">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68" name="Rectangle 95"/>
                  <p:cNvSpPr>
                    <a:spLocks noChangeArrowheads="1"/>
                  </p:cNvSpPr>
                  <p:nvPr/>
                </p:nvSpPr>
                <p:spPr bwMode="auto">
                  <a:xfrm rot="-1625649">
                    <a:off x="3072" y="3320"/>
                    <a:ext cx="240" cy="9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grpSp>
          </p:grpSp>
          <p:grpSp>
            <p:nvGrpSpPr>
              <p:cNvPr id="22555" name="Group 96"/>
              <p:cNvGrpSpPr>
                <a:grpSpLocks/>
              </p:cNvGrpSpPr>
              <p:nvPr/>
            </p:nvGrpSpPr>
            <p:grpSpPr bwMode="auto">
              <a:xfrm>
                <a:off x="1296" y="144"/>
                <a:ext cx="1488" cy="1836"/>
                <a:chOff x="1248" y="144"/>
                <a:chExt cx="1488" cy="1836"/>
              </a:xfrm>
            </p:grpSpPr>
            <p:grpSp>
              <p:nvGrpSpPr>
                <p:cNvPr id="22556" name="Group 97"/>
                <p:cNvGrpSpPr>
                  <a:grpSpLocks/>
                </p:cNvGrpSpPr>
                <p:nvPr/>
              </p:nvGrpSpPr>
              <p:grpSpPr bwMode="auto">
                <a:xfrm>
                  <a:off x="1248" y="144"/>
                  <a:ext cx="1488" cy="1836"/>
                  <a:chOff x="1632" y="171"/>
                  <a:chExt cx="1404" cy="1740"/>
                </a:xfrm>
              </p:grpSpPr>
              <p:sp>
                <p:nvSpPr>
                  <p:cNvPr id="22558" name="Oval 98"/>
                  <p:cNvSpPr>
                    <a:spLocks noChangeArrowheads="1"/>
                  </p:cNvSpPr>
                  <p:nvPr/>
                </p:nvSpPr>
                <p:spPr bwMode="auto">
                  <a:xfrm>
                    <a:off x="2091" y="1575"/>
                    <a:ext cx="336" cy="336"/>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559" name="Rectangle 99"/>
                  <p:cNvSpPr>
                    <a:spLocks noChangeArrowheads="1"/>
                  </p:cNvSpPr>
                  <p:nvPr/>
                </p:nvSpPr>
                <p:spPr bwMode="auto">
                  <a:xfrm rot="2318207">
                    <a:off x="1996" y="171"/>
                    <a:ext cx="166" cy="34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60" name="Rectangle 100"/>
                  <p:cNvSpPr>
                    <a:spLocks noChangeArrowheads="1"/>
                  </p:cNvSpPr>
                  <p:nvPr/>
                </p:nvSpPr>
                <p:spPr bwMode="auto">
                  <a:xfrm rot="-709627">
                    <a:off x="1632" y="646"/>
                    <a:ext cx="1026" cy="158"/>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61" name="Oval 101"/>
                  <p:cNvSpPr>
                    <a:spLocks noChangeArrowheads="1"/>
                  </p:cNvSpPr>
                  <p:nvPr/>
                </p:nvSpPr>
                <p:spPr bwMode="auto">
                  <a:xfrm rot="-277820">
                    <a:off x="2135" y="574"/>
                    <a:ext cx="728" cy="285"/>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62" name="Oval 102"/>
                  <p:cNvSpPr>
                    <a:spLocks noChangeArrowheads="1"/>
                  </p:cNvSpPr>
                  <p:nvPr/>
                </p:nvSpPr>
                <p:spPr bwMode="auto">
                  <a:xfrm rot="-277820">
                    <a:off x="2236" y="671"/>
                    <a:ext cx="463" cy="12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63" name="Rectangle 103"/>
                  <p:cNvSpPr>
                    <a:spLocks noChangeArrowheads="1"/>
                  </p:cNvSpPr>
                  <p:nvPr/>
                </p:nvSpPr>
                <p:spPr bwMode="auto">
                  <a:xfrm>
                    <a:off x="2459" y="520"/>
                    <a:ext cx="331" cy="63"/>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564" name="Rectangle 104"/>
                  <p:cNvSpPr>
                    <a:spLocks noChangeArrowheads="1"/>
                  </p:cNvSpPr>
                  <p:nvPr/>
                </p:nvSpPr>
                <p:spPr bwMode="auto">
                  <a:xfrm rot="-717322">
                    <a:off x="2176" y="666"/>
                    <a:ext cx="513" cy="63"/>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65" name="Rectangle 105"/>
                  <p:cNvSpPr>
                    <a:spLocks noChangeArrowheads="1"/>
                  </p:cNvSpPr>
                  <p:nvPr/>
                </p:nvSpPr>
                <p:spPr bwMode="auto">
                  <a:xfrm rot="2294946">
                    <a:off x="2162" y="234"/>
                    <a:ext cx="132" cy="53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66" name="Oval 106"/>
                  <p:cNvSpPr>
                    <a:spLocks noChangeArrowheads="1"/>
                  </p:cNvSpPr>
                  <p:nvPr/>
                </p:nvSpPr>
                <p:spPr bwMode="auto">
                  <a:xfrm>
                    <a:off x="2095" y="203"/>
                    <a:ext cx="364" cy="19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67" name="Oval 107"/>
                  <p:cNvSpPr>
                    <a:spLocks noChangeArrowheads="1"/>
                  </p:cNvSpPr>
                  <p:nvPr/>
                </p:nvSpPr>
                <p:spPr bwMode="auto">
                  <a:xfrm rot="-3009042">
                    <a:off x="1867" y="424"/>
                    <a:ext cx="516" cy="89"/>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grpSp>
                <p:nvGrpSpPr>
                  <p:cNvPr id="22568" name="Group 108"/>
                  <p:cNvGrpSpPr>
                    <a:grpSpLocks/>
                  </p:cNvGrpSpPr>
                  <p:nvPr/>
                </p:nvGrpSpPr>
                <p:grpSpPr bwMode="auto">
                  <a:xfrm rot="1026411">
                    <a:off x="1688" y="739"/>
                    <a:ext cx="165" cy="950"/>
                    <a:chOff x="1920" y="1920"/>
                    <a:chExt cx="240" cy="939"/>
                  </a:xfrm>
                </p:grpSpPr>
                <p:sp>
                  <p:nvSpPr>
                    <p:cNvPr id="22609" name="Rectangle 109"/>
                    <p:cNvSpPr>
                      <a:spLocks noChangeArrowheads="1"/>
                    </p:cNvSpPr>
                    <p:nvPr/>
                  </p:nvSpPr>
                  <p:spPr bwMode="auto">
                    <a:xfrm>
                      <a:off x="1920" y="1920"/>
                      <a:ext cx="240" cy="81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10" name="Oval 110"/>
                    <p:cNvSpPr>
                      <a:spLocks noChangeArrowheads="1"/>
                    </p:cNvSpPr>
                    <p:nvPr/>
                  </p:nvSpPr>
                  <p:spPr bwMode="auto">
                    <a:xfrm>
                      <a:off x="1920" y="2619"/>
                      <a:ext cx="240" cy="24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22569" name="Oval 111"/>
                  <p:cNvSpPr>
                    <a:spLocks noChangeArrowheads="1"/>
                  </p:cNvSpPr>
                  <p:nvPr/>
                </p:nvSpPr>
                <p:spPr bwMode="auto">
                  <a:xfrm>
                    <a:off x="1996" y="678"/>
                    <a:ext cx="166" cy="19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0" name="Oval 112"/>
                  <p:cNvSpPr>
                    <a:spLocks noChangeArrowheads="1"/>
                  </p:cNvSpPr>
                  <p:nvPr/>
                </p:nvSpPr>
                <p:spPr bwMode="auto">
                  <a:xfrm rot="-3103121">
                    <a:off x="1927" y="327"/>
                    <a:ext cx="412" cy="99"/>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1" name="Oval 113"/>
                  <p:cNvSpPr>
                    <a:spLocks noChangeArrowheads="1"/>
                  </p:cNvSpPr>
                  <p:nvPr/>
                </p:nvSpPr>
                <p:spPr bwMode="auto">
                  <a:xfrm rot="846443">
                    <a:off x="1801" y="832"/>
                    <a:ext cx="128" cy="76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72" name="Oval 114"/>
                  <p:cNvSpPr>
                    <a:spLocks noChangeArrowheads="1"/>
                  </p:cNvSpPr>
                  <p:nvPr/>
                </p:nvSpPr>
                <p:spPr bwMode="auto">
                  <a:xfrm rot="-1097862">
                    <a:off x="1732" y="1026"/>
                    <a:ext cx="926" cy="15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3" name="Oval 115"/>
                  <p:cNvSpPr>
                    <a:spLocks noChangeArrowheads="1"/>
                  </p:cNvSpPr>
                  <p:nvPr/>
                </p:nvSpPr>
                <p:spPr bwMode="auto">
                  <a:xfrm rot="-925905">
                    <a:off x="1764" y="1094"/>
                    <a:ext cx="863" cy="141"/>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74" name="Oval 116"/>
                  <p:cNvSpPr>
                    <a:spLocks noChangeArrowheads="1"/>
                  </p:cNvSpPr>
                  <p:nvPr/>
                </p:nvSpPr>
                <p:spPr bwMode="auto">
                  <a:xfrm rot="2554662">
                    <a:off x="2421" y="919"/>
                    <a:ext cx="164" cy="38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5" name="Oval 117"/>
                  <p:cNvSpPr>
                    <a:spLocks noChangeArrowheads="1"/>
                  </p:cNvSpPr>
                  <p:nvPr/>
                </p:nvSpPr>
                <p:spPr bwMode="auto">
                  <a:xfrm rot="-1454032">
                    <a:off x="2294" y="1058"/>
                    <a:ext cx="198" cy="95"/>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76" name="Oval 118"/>
                  <p:cNvSpPr>
                    <a:spLocks noChangeArrowheads="1"/>
                  </p:cNvSpPr>
                  <p:nvPr/>
                </p:nvSpPr>
                <p:spPr bwMode="auto">
                  <a:xfrm rot="-1261915">
                    <a:off x="2201" y="907"/>
                    <a:ext cx="167" cy="119"/>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7" name="Rectangle 119"/>
                  <p:cNvSpPr>
                    <a:spLocks noChangeArrowheads="1"/>
                  </p:cNvSpPr>
                  <p:nvPr/>
                </p:nvSpPr>
                <p:spPr bwMode="auto">
                  <a:xfrm rot="-5093267">
                    <a:off x="1833" y="1292"/>
                    <a:ext cx="823" cy="165"/>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78" name="Oval 120"/>
                  <p:cNvSpPr>
                    <a:spLocks noChangeArrowheads="1"/>
                  </p:cNvSpPr>
                  <p:nvPr/>
                </p:nvSpPr>
                <p:spPr bwMode="auto">
                  <a:xfrm>
                    <a:off x="2128" y="1723"/>
                    <a:ext cx="133" cy="95"/>
                  </a:xfrm>
                  <a:prstGeom prst="ellipse">
                    <a:avLst/>
                  </a:prstGeom>
                  <a:solidFill>
                    <a:schemeClr val="accent1"/>
                  </a:solidFill>
                  <a:ln w="9525">
                    <a:noFill/>
                    <a:round/>
                    <a:headEnd/>
                    <a:tailEnd/>
                  </a:ln>
                </p:spPr>
                <p:txBody>
                  <a:bodyPr wrap="none" anchor="ctr"/>
                  <a:lstStyle/>
                  <a:p>
                    <a:endParaRPr lang="nb-NO">
                      <a:latin typeface="Calisto MT" pitchFamily="18" charset="0"/>
                    </a:endParaRPr>
                  </a:p>
                </p:txBody>
              </p:sp>
              <p:sp>
                <p:nvSpPr>
                  <p:cNvPr id="22579" name="Rectangle 121"/>
                  <p:cNvSpPr>
                    <a:spLocks noChangeArrowheads="1"/>
                  </p:cNvSpPr>
                  <p:nvPr/>
                </p:nvSpPr>
                <p:spPr bwMode="auto">
                  <a:xfrm rot="-219382">
                    <a:off x="2184" y="1659"/>
                    <a:ext cx="762" cy="13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80" name="Oval 122"/>
                  <p:cNvSpPr>
                    <a:spLocks noChangeArrowheads="1"/>
                  </p:cNvSpPr>
                  <p:nvPr/>
                </p:nvSpPr>
                <p:spPr bwMode="auto">
                  <a:xfrm rot="-4869178">
                    <a:off x="2054" y="1424"/>
                    <a:ext cx="508" cy="13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81" name="Oval 123"/>
                  <p:cNvSpPr>
                    <a:spLocks noChangeArrowheads="1"/>
                  </p:cNvSpPr>
                  <p:nvPr/>
                </p:nvSpPr>
                <p:spPr bwMode="auto">
                  <a:xfrm rot="-437292">
                    <a:off x="2238" y="1624"/>
                    <a:ext cx="626" cy="115"/>
                  </a:xfrm>
                  <a:prstGeom prst="ellipse">
                    <a:avLst/>
                  </a:prstGeom>
                  <a:solidFill>
                    <a:schemeClr val="bg1"/>
                  </a:solidFill>
                  <a:ln w="9525">
                    <a:noFill/>
                    <a:round/>
                    <a:headEnd/>
                    <a:tailEnd/>
                  </a:ln>
                </p:spPr>
                <p:txBody>
                  <a:bodyPr wrap="none" anchor="ctr"/>
                  <a:lstStyle/>
                  <a:p>
                    <a:pPr algn="ctr"/>
                    <a:endParaRPr lang="nb-NO">
                      <a:latin typeface="Calisto MT" pitchFamily="18" charset="0"/>
                    </a:endParaRPr>
                  </a:p>
                </p:txBody>
              </p:sp>
              <p:sp>
                <p:nvSpPr>
                  <p:cNvPr id="22582" name="Rectangle 124"/>
                  <p:cNvSpPr>
                    <a:spLocks noChangeArrowheads="1"/>
                  </p:cNvSpPr>
                  <p:nvPr/>
                </p:nvSpPr>
                <p:spPr bwMode="auto">
                  <a:xfrm rot="-1822564">
                    <a:off x="2836" y="1546"/>
                    <a:ext cx="132" cy="15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83" name="Oval 125"/>
                  <p:cNvSpPr>
                    <a:spLocks noChangeArrowheads="1"/>
                  </p:cNvSpPr>
                  <p:nvPr/>
                </p:nvSpPr>
                <p:spPr bwMode="auto">
                  <a:xfrm>
                    <a:off x="2741" y="1617"/>
                    <a:ext cx="295" cy="191"/>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84" name="Oval 126"/>
                  <p:cNvSpPr>
                    <a:spLocks noChangeArrowheads="1"/>
                  </p:cNvSpPr>
                  <p:nvPr/>
                </p:nvSpPr>
                <p:spPr bwMode="auto">
                  <a:xfrm rot="-198747">
                    <a:off x="2162" y="1742"/>
                    <a:ext cx="794"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85" name="AutoShape 127"/>
                  <p:cNvSpPr>
                    <a:spLocks noChangeArrowheads="1"/>
                  </p:cNvSpPr>
                  <p:nvPr/>
                </p:nvSpPr>
                <p:spPr bwMode="auto">
                  <a:xfrm rot="-2089474">
                    <a:off x="2696" y="1208"/>
                    <a:ext cx="66"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86" name="AutoShape 128"/>
                  <p:cNvSpPr>
                    <a:spLocks noChangeArrowheads="1"/>
                  </p:cNvSpPr>
                  <p:nvPr/>
                </p:nvSpPr>
                <p:spPr bwMode="auto">
                  <a:xfrm rot="-2089474">
                    <a:off x="2729" y="1193"/>
                    <a:ext cx="66"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87" name="Oval 129"/>
                  <p:cNvSpPr>
                    <a:spLocks noChangeArrowheads="1"/>
                  </p:cNvSpPr>
                  <p:nvPr/>
                </p:nvSpPr>
                <p:spPr bwMode="auto">
                  <a:xfrm rot="-1814063">
                    <a:off x="2730" y="1438"/>
                    <a:ext cx="67" cy="25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88" name="Oval 130"/>
                  <p:cNvSpPr>
                    <a:spLocks noChangeArrowheads="1"/>
                  </p:cNvSpPr>
                  <p:nvPr/>
                </p:nvSpPr>
                <p:spPr bwMode="auto">
                  <a:xfrm rot="471135">
                    <a:off x="2095" y="1054"/>
                    <a:ext cx="143" cy="745"/>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89" name="Oval 131"/>
                  <p:cNvSpPr>
                    <a:spLocks noChangeArrowheads="1"/>
                  </p:cNvSpPr>
                  <p:nvPr/>
                </p:nvSpPr>
                <p:spPr bwMode="auto">
                  <a:xfrm>
                    <a:off x="2725" y="1596"/>
                    <a:ext cx="132" cy="95"/>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90" name="Line 132"/>
                  <p:cNvSpPr>
                    <a:spLocks noChangeShapeType="1"/>
                  </p:cNvSpPr>
                  <p:nvPr/>
                </p:nvSpPr>
                <p:spPr bwMode="auto">
                  <a:xfrm>
                    <a:off x="2564" y="1235"/>
                    <a:ext cx="166" cy="221"/>
                  </a:xfrm>
                  <a:prstGeom prst="line">
                    <a:avLst/>
                  </a:prstGeom>
                  <a:noFill/>
                  <a:ln w="28575">
                    <a:solidFill>
                      <a:schemeClr val="tx1"/>
                    </a:solidFill>
                    <a:round/>
                    <a:headEnd/>
                    <a:tailEnd/>
                  </a:ln>
                </p:spPr>
                <p:txBody>
                  <a:bodyPr wrap="none" anchor="ctr"/>
                  <a:lstStyle/>
                  <a:p>
                    <a:endParaRPr lang="nb-NO"/>
                  </a:p>
                </p:txBody>
              </p:sp>
              <p:sp>
                <p:nvSpPr>
                  <p:cNvPr id="22591" name="Line 133"/>
                  <p:cNvSpPr>
                    <a:spLocks noChangeShapeType="1"/>
                  </p:cNvSpPr>
                  <p:nvPr/>
                </p:nvSpPr>
                <p:spPr bwMode="auto">
                  <a:xfrm>
                    <a:off x="2588" y="1246"/>
                    <a:ext cx="166" cy="222"/>
                  </a:xfrm>
                  <a:prstGeom prst="line">
                    <a:avLst/>
                  </a:prstGeom>
                  <a:noFill/>
                  <a:ln w="28575">
                    <a:solidFill>
                      <a:schemeClr val="tx1"/>
                    </a:solidFill>
                    <a:round/>
                    <a:headEnd/>
                    <a:tailEnd/>
                  </a:ln>
                </p:spPr>
                <p:txBody>
                  <a:bodyPr wrap="none" anchor="ctr"/>
                  <a:lstStyle/>
                  <a:p>
                    <a:endParaRPr lang="nb-NO"/>
                  </a:p>
                </p:txBody>
              </p:sp>
              <p:sp>
                <p:nvSpPr>
                  <p:cNvPr id="22592" name="Oval 134"/>
                  <p:cNvSpPr>
                    <a:spLocks noChangeArrowheads="1"/>
                  </p:cNvSpPr>
                  <p:nvPr/>
                </p:nvSpPr>
                <p:spPr bwMode="auto">
                  <a:xfrm>
                    <a:off x="2261" y="896"/>
                    <a:ext cx="132" cy="9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93" name="Oval 135"/>
                  <p:cNvSpPr>
                    <a:spLocks noChangeArrowheads="1"/>
                  </p:cNvSpPr>
                  <p:nvPr/>
                </p:nvSpPr>
                <p:spPr bwMode="auto">
                  <a:xfrm>
                    <a:off x="2086" y="1692"/>
                    <a:ext cx="173" cy="16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94" name="Oval 136"/>
                  <p:cNvSpPr>
                    <a:spLocks noChangeArrowheads="1"/>
                  </p:cNvSpPr>
                  <p:nvPr/>
                </p:nvSpPr>
                <p:spPr bwMode="auto">
                  <a:xfrm>
                    <a:off x="2265" y="1545"/>
                    <a:ext cx="187" cy="191"/>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95" name="Rectangle 137"/>
                  <p:cNvSpPr>
                    <a:spLocks noChangeArrowheads="1"/>
                  </p:cNvSpPr>
                  <p:nvPr/>
                </p:nvSpPr>
                <p:spPr bwMode="auto">
                  <a:xfrm rot="-2286645">
                    <a:off x="2821" y="1505"/>
                    <a:ext cx="92" cy="16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96" name="AutoShape 138"/>
                  <p:cNvSpPr>
                    <a:spLocks noChangeArrowheads="1"/>
                  </p:cNvSpPr>
                  <p:nvPr/>
                </p:nvSpPr>
                <p:spPr bwMode="auto">
                  <a:xfrm rot="-1990792">
                    <a:off x="2814" y="1192"/>
                    <a:ext cx="38" cy="49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97" name="Oval 139"/>
                  <p:cNvSpPr>
                    <a:spLocks noChangeArrowheads="1"/>
                  </p:cNvSpPr>
                  <p:nvPr/>
                </p:nvSpPr>
                <p:spPr bwMode="auto">
                  <a:xfrm rot="-118361">
                    <a:off x="2219" y="1778"/>
                    <a:ext cx="639" cy="7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98" name="AutoShape 140"/>
                  <p:cNvSpPr>
                    <a:spLocks noChangeArrowheads="1"/>
                  </p:cNvSpPr>
                  <p:nvPr/>
                </p:nvSpPr>
                <p:spPr bwMode="auto">
                  <a:xfrm rot="-2089474">
                    <a:off x="2641" y="1214"/>
                    <a:ext cx="67"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99" name="Oval 141"/>
                  <p:cNvSpPr>
                    <a:spLocks noChangeArrowheads="1"/>
                  </p:cNvSpPr>
                  <p:nvPr/>
                </p:nvSpPr>
                <p:spPr bwMode="auto">
                  <a:xfrm>
                    <a:off x="2107" y="1794"/>
                    <a:ext cx="251" cy="62"/>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0" name="Oval 142"/>
                  <p:cNvSpPr>
                    <a:spLocks noChangeArrowheads="1"/>
                  </p:cNvSpPr>
                  <p:nvPr/>
                </p:nvSpPr>
                <p:spPr bwMode="auto">
                  <a:xfrm>
                    <a:off x="2748" y="1606"/>
                    <a:ext cx="112" cy="8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01" name="Oval 143"/>
                  <p:cNvSpPr>
                    <a:spLocks noChangeArrowheads="1"/>
                  </p:cNvSpPr>
                  <p:nvPr/>
                </p:nvSpPr>
                <p:spPr bwMode="auto">
                  <a:xfrm rot="-1227638">
                    <a:off x="2669" y="1699"/>
                    <a:ext cx="363" cy="124"/>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2" name="Oval 144"/>
                  <p:cNvSpPr>
                    <a:spLocks noChangeArrowheads="1"/>
                  </p:cNvSpPr>
                  <p:nvPr/>
                </p:nvSpPr>
                <p:spPr bwMode="auto">
                  <a:xfrm rot="-375964">
                    <a:off x="2163" y="1772"/>
                    <a:ext cx="754" cy="103"/>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3" name="Rectangle 145"/>
                  <p:cNvSpPr>
                    <a:spLocks noChangeArrowheads="1"/>
                  </p:cNvSpPr>
                  <p:nvPr/>
                </p:nvSpPr>
                <p:spPr bwMode="auto">
                  <a:xfrm>
                    <a:off x="2163" y="1689"/>
                    <a:ext cx="140" cy="83"/>
                  </a:xfrm>
                  <a:prstGeom prst="rect">
                    <a:avLst/>
                  </a:prstGeom>
                  <a:solidFill>
                    <a:schemeClr val="tx1"/>
                  </a:solidFill>
                  <a:ln w="9525">
                    <a:solidFill>
                      <a:schemeClr val="tx1"/>
                    </a:solidFill>
                    <a:miter lim="800000"/>
                    <a:headEnd/>
                    <a:tailEnd/>
                  </a:ln>
                </p:spPr>
                <p:txBody>
                  <a:bodyPr wrap="none" anchor="ctr"/>
                  <a:lstStyle/>
                  <a:p>
                    <a:endParaRPr lang="nb-NO">
                      <a:latin typeface="Calisto MT" pitchFamily="18" charset="0"/>
                    </a:endParaRPr>
                  </a:p>
                </p:txBody>
              </p:sp>
              <p:sp>
                <p:nvSpPr>
                  <p:cNvPr id="22604" name="Oval 146"/>
                  <p:cNvSpPr>
                    <a:spLocks noChangeArrowheads="1"/>
                  </p:cNvSpPr>
                  <p:nvPr/>
                </p:nvSpPr>
                <p:spPr bwMode="auto">
                  <a:xfrm rot="-300663" flipH="1" flipV="1">
                    <a:off x="2219" y="1634"/>
                    <a:ext cx="595" cy="11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05" name="Oval 147"/>
                  <p:cNvSpPr>
                    <a:spLocks noChangeArrowheads="1"/>
                  </p:cNvSpPr>
                  <p:nvPr/>
                </p:nvSpPr>
                <p:spPr bwMode="auto">
                  <a:xfrm>
                    <a:off x="2229" y="1608"/>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06" name="Oval 148"/>
                  <p:cNvSpPr>
                    <a:spLocks noChangeArrowheads="1"/>
                  </p:cNvSpPr>
                  <p:nvPr/>
                </p:nvSpPr>
                <p:spPr bwMode="auto">
                  <a:xfrm rot="-2626036">
                    <a:off x="2868" y="1389"/>
                    <a:ext cx="54" cy="336"/>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7" name="Oval 149"/>
                  <p:cNvSpPr>
                    <a:spLocks noChangeArrowheads="1"/>
                  </p:cNvSpPr>
                  <p:nvPr/>
                </p:nvSpPr>
                <p:spPr bwMode="auto">
                  <a:xfrm rot="-1842644">
                    <a:off x="2787" y="1500"/>
                    <a:ext cx="96" cy="240"/>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8" name="Oval 150"/>
                  <p:cNvSpPr>
                    <a:spLocks noChangeArrowheads="1"/>
                  </p:cNvSpPr>
                  <p:nvPr/>
                </p:nvSpPr>
                <p:spPr bwMode="auto">
                  <a:xfrm rot="-573869">
                    <a:off x="2211" y="1735"/>
                    <a:ext cx="816" cy="144"/>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grpSp>
            <p:sp>
              <p:nvSpPr>
                <p:cNvPr id="22557" name="Oval 151"/>
                <p:cNvSpPr>
                  <a:spLocks noChangeArrowheads="1"/>
                </p:cNvSpPr>
                <p:nvPr/>
              </p:nvSpPr>
              <p:spPr bwMode="auto">
                <a:xfrm rot="-1316373">
                  <a:off x="1920" y="1190"/>
                  <a:ext cx="288" cy="10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grpSp>
        <p:grpSp>
          <p:nvGrpSpPr>
            <p:cNvPr id="22533" name="Group 152"/>
            <p:cNvGrpSpPr>
              <a:grpSpLocks/>
            </p:cNvGrpSpPr>
            <p:nvPr/>
          </p:nvGrpSpPr>
          <p:grpSpPr bwMode="auto">
            <a:xfrm>
              <a:off x="192" y="0"/>
              <a:ext cx="3115" cy="2160"/>
              <a:chOff x="192" y="0"/>
              <a:chExt cx="3115" cy="2160"/>
            </a:xfrm>
          </p:grpSpPr>
          <p:grpSp>
            <p:nvGrpSpPr>
              <p:cNvPr id="22534" name="Group 153"/>
              <p:cNvGrpSpPr>
                <a:grpSpLocks/>
              </p:cNvGrpSpPr>
              <p:nvPr/>
            </p:nvGrpSpPr>
            <p:grpSpPr bwMode="auto">
              <a:xfrm>
                <a:off x="1136" y="136"/>
                <a:ext cx="2171" cy="1089"/>
                <a:chOff x="3381" y="144"/>
                <a:chExt cx="2171" cy="1089"/>
              </a:xfrm>
            </p:grpSpPr>
            <p:sp>
              <p:nvSpPr>
                <p:cNvPr id="22538" name="Text Box 154"/>
                <p:cNvSpPr txBox="1">
                  <a:spLocks noChangeArrowheads="1"/>
                </p:cNvSpPr>
                <p:nvPr/>
              </p:nvSpPr>
              <p:spPr bwMode="auto">
                <a:xfrm>
                  <a:off x="3381" y="503"/>
                  <a:ext cx="2171" cy="730"/>
                </a:xfrm>
                <a:prstGeom prst="rect">
                  <a:avLst/>
                </a:prstGeom>
                <a:noFill/>
                <a:ln w="9525">
                  <a:noFill/>
                  <a:miter lim="800000"/>
                  <a:headEnd/>
                  <a:tailEnd/>
                </a:ln>
              </p:spPr>
              <p:txBody>
                <a:bodyPr wrap="none">
                  <a:spAutoFit/>
                </a:bodyPr>
                <a:lstStyle/>
                <a:p>
                  <a:pPr algn="ctr"/>
                  <a:r>
                    <a:rPr lang="en-GB" sz="2400">
                      <a:solidFill>
                        <a:srgbClr val="1F3155"/>
                      </a:solidFill>
                      <a:latin typeface="Calisto MT" pitchFamily="18" charset="0"/>
                    </a:rPr>
                    <a:t>Characters that represent</a:t>
                  </a:r>
                </a:p>
                <a:p>
                  <a:pPr algn="ctr"/>
                  <a:r>
                    <a:rPr lang="en-GB" sz="3200" b="1">
                      <a:solidFill>
                        <a:srgbClr val="FF0000"/>
                      </a:solidFill>
                      <a:latin typeface="Calisto MT" pitchFamily="18" charset="0"/>
                    </a:rPr>
                    <a:t>CRISIS</a:t>
                  </a:r>
                </a:p>
              </p:txBody>
            </p:sp>
            <p:grpSp>
              <p:nvGrpSpPr>
                <p:cNvPr id="22539" name="Group 155"/>
                <p:cNvGrpSpPr>
                  <a:grpSpLocks/>
                </p:cNvGrpSpPr>
                <p:nvPr/>
              </p:nvGrpSpPr>
              <p:grpSpPr bwMode="auto">
                <a:xfrm>
                  <a:off x="3541" y="144"/>
                  <a:ext cx="1739" cy="385"/>
                  <a:chOff x="3541" y="144"/>
                  <a:chExt cx="1739" cy="385"/>
                </a:xfrm>
              </p:grpSpPr>
              <p:sp>
                <p:nvSpPr>
                  <p:cNvPr id="22540" name="Freeform 156"/>
                  <p:cNvSpPr>
                    <a:spLocks/>
                  </p:cNvSpPr>
                  <p:nvPr/>
                </p:nvSpPr>
                <p:spPr bwMode="auto">
                  <a:xfrm>
                    <a:off x="4064" y="144"/>
                    <a:ext cx="430" cy="378"/>
                  </a:xfrm>
                  <a:custGeom>
                    <a:avLst/>
                    <a:gdLst>
                      <a:gd name="T0" fmla="*/ 17 w 859"/>
                      <a:gd name="T1" fmla="*/ 22 h 756"/>
                      <a:gd name="T2" fmla="*/ 16 w 859"/>
                      <a:gd name="T3" fmla="*/ 17 h 756"/>
                      <a:gd name="T4" fmla="*/ 15 w 859"/>
                      <a:gd name="T5" fmla="*/ 13 h 756"/>
                      <a:gd name="T6" fmla="*/ 13 w 859"/>
                      <a:gd name="T7" fmla="*/ 17 h 756"/>
                      <a:gd name="T8" fmla="*/ 11 w 859"/>
                      <a:gd name="T9" fmla="*/ 21 h 756"/>
                      <a:gd name="T10" fmla="*/ 10 w 859"/>
                      <a:gd name="T11" fmla="*/ 23 h 756"/>
                      <a:gd name="T12" fmla="*/ 9 w 859"/>
                      <a:gd name="T13" fmla="*/ 23 h 756"/>
                      <a:gd name="T14" fmla="*/ 8 w 859"/>
                      <a:gd name="T15" fmla="*/ 22 h 756"/>
                      <a:gd name="T16" fmla="*/ 7 w 859"/>
                      <a:gd name="T17" fmla="*/ 22 h 756"/>
                      <a:gd name="T18" fmla="*/ 4 w 859"/>
                      <a:gd name="T19" fmla="*/ 23 h 756"/>
                      <a:gd name="T20" fmla="*/ 1 w 859"/>
                      <a:gd name="T21" fmla="*/ 23 h 756"/>
                      <a:gd name="T22" fmla="*/ 1 w 859"/>
                      <a:gd name="T23" fmla="*/ 19 h 756"/>
                      <a:gd name="T24" fmla="*/ 1 w 859"/>
                      <a:gd name="T25" fmla="*/ 15 h 756"/>
                      <a:gd name="T26" fmla="*/ 1 w 859"/>
                      <a:gd name="T27" fmla="*/ 12 h 756"/>
                      <a:gd name="T28" fmla="*/ 2 w 859"/>
                      <a:gd name="T29" fmla="*/ 9 h 756"/>
                      <a:gd name="T30" fmla="*/ 2 w 859"/>
                      <a:gd name="T31" fmla="*/ 6 h 756"/>
                      <a:gd name="T32" fmla="*/ 3 w 859"/>
                      <a:gd name="T33" fmla="*/ 3 h 756"/>
                      <a:gd name="T34" fmla="*/ 4 w 859"/>
                      <a:gd name="T35" fmla="*/ 1 h 756"/>
                      <a:gd name="T36" fmla="*/ 5 w 859"/>
                      <a:gd name="T37" fmla="*/ 1 h 756"/>
                      <a:gd name="T38" fmla="*/ 6 w 859"/>
                      <a:gd name="T39" fmla="*/ 1 h 756"/>
                      <a:gd name="T40" fmla="*/ 6 w 859"/>
                      <a:gd name="T41" fmla="*/ 2 h 756"/>
                      <a:gd name="T42" fmla="*/ 6 w 859"/>
                      <a:gd name="T43" fmla="*/ 9 h 756"/>
                      <a:gd name="T44" fmla="*/ 7 w 859"/>
                      <a:gd name="T45" fmla="*/ 15 h 756"/>
                      <a:gd name="T46" fmla="*/ 9 w 859"/>
                      <a:gd name="T47" fmla="*/ 20 h 756"/>
                      <a:gd name="T48" fmla="*/ 9 w 859"/>
                      <a:gd name="T49" fmla="*/ 7 h 756"/>
                      <a:gd name="T50" fmla="*/ 8 w 859"/>
                      <a:gd name="T51" fmla="*/ 3 h 756"/>
                      <a:gd name="T52" fmla="*/ 8 w 859"/>
                      <a:gd name="T53" fmla="*/ 3 h 756"/>
                      <a:gd name="T54" fmla="*/ 10 w 859"/>
                      <a:gd name="T55" fmla="*/ 3 h 756"/>
                      <a:gd name="T56" fmla="*/ 12 w 859"/>
                      <a:gd name="T57" fmla="*/ 2 h 756"/>
                      <a:gd name="T58" fmla="*/ 13 w 859"/>
                      <a:gd name="T59" fmla="*/ 3 h 756"/>
                      <a:gd name="T60" fmla="*/ 15 w 859"/>
                      <a:gd name="T61" fmla="*/ 4 h 756"/>
                      <a:gd name="T62" fmla="*/ 16 w 859"/>
                      <a:gd name="T63" fmla="*/ 6 h 756"/>
                      <a:gd name="T64" fmla="*/ 18 w 859"/>
                      <a:gd name="T65" fmla="*/ 8 h 756"/>
                      <a:gd name="T66" fmla="*/ 20 w 859"/>
                      <a:gd name="T67" fmla="*/ 11 h 756"/>
                      <a:gd name="T68" fmla="*/ 21 w 859"/>
                      <a:gd name="T69" fmla="*/ 11 h 756"/>
                      <a:gd name="T70" fmla="*/ 21 w 859"/>
                      <a:gd name="T71" fmla="*/ 6 h 756"/>
                      <a:gd name="T72" fmla="*/ 20 w 859"/>
                      <a:gd name="T73" fmla="*/ 3 h 756"/>
                      <a:gd name="T74" fmla="*/ 22 w 859"/>
                      <a:gd name="T75" fmla="*/ 1 h 756"/>
                      <a:gd name="T76" fmla="*/ 25 w 859"/>
                      <a:gd name="T77" fmla="*/ 1 h 756"/>
                      <a:gd name="T78" fmla="*/ 27 w 859"/>
                      <a:gd name="T79" fmla="*/ 0 h 756"/>
                      <a:gd name="T80" fmla="*/ 27 w 859"/>
                      <a:gd name="T81" fmla="*/ 5 h 756"/>
                      <a:gd name="T82" fmla="*/ 26 w 859"/>
                      <a:gd name="T83" fmla="*/ 10 h 756"/>
                      <a:gd name="T84" fmla="*/ 26 w 859"/>
                      <a:gd name="T85" fmla="*/ 12 h 756"/>
                      <a:gd name="T86" fmla="*/ 25 w 859"/>
                      <a:gd name="T87" fmla="*/ 19 h 756"/>
                      <a:gd name="T88" fmla="*/ 25 w 859"/>
                      <a:gd name="T89" fmla="*/ 20 h 756"/>
                      <a:gd name="T90" fmla="*/ 25 w 859"/>
                      <a:gd name="T91" fmla="*/ 21 h 756"/>
                      <a:gd name="T92" fmla="*/ 24 w 859"/>
                      <a:gd name="T93" fmla="*/ 22 h 756"/>
                      <a:gd name="T94" fmla="*/ 21 w 859"/>
                      <a:gd name="T95" fmla="*/ 23 h 756"/>
                      <a:gd name="T96" fmla="*/ 18 w 859"/>
                      <a:gd name="T97" fmla="*/ 24 h 75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9"/>
                      <a:gd name="T148" fmla="*/ 0 h 756"/>
                      <a:gd name="T149" fmla="*/ 859 w 859"/>
                      <a:gd name="T150" fmla="*/ 756 h 75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9" h="756">
                        <a:moveTo>
                          <a:pt x="538" y="756"/>
                        </a:moveTo>
                        <a:lnTo>
                          <a:pt x="536" y="725"/>
                        </a:lnTo>
                        <a:lnTo>
                          <a:pt x="529" y="683"/>
                        </a:lnTo>
                        <a:lnTo>
                          <a:pt x="519" y="635"/>
                        </a:lnTo>
                        <a:lnTo>
                          <a:pt x="505" y="582"/>
                        </a:lnTo>
                        <a:lnTo>
                          <a:pt x="489" y="532"/>
                        </a:lnTo>
                        <a:lnTo>
                          <a:pt x="474" y="486"/>
                        </a:lnTo>
                        <a:lnTo>
                          <a:pt x="460" y="452"/>
                        </a:lnTo>
                        <a:lnTo>
                          <a:pt x="450" y="429"/>
                        </a:lnTo>
                        <a:lnTo>
                          <a:pt x="440" y="458"/>
                        </a:lnTo>
                        <a:lnTo>
                          <a:pt x="426" y="496"/>
                        </a:lnTo>
                        <a:lnTo>
                          <a:pt x="409" y="539"/>
                        </a:lnTo>
                        <a:lnTo>
                          <a:pt x="390" y="584"/>
                        </a:lnTo>
                        <a:lnTo>
                          <a:pt x="369" y="627"/>
                        </a:lnTo>
                        <a:lnTo>
                          <a:pt x="349" y="668"/>
                        </a:lnTo>
                        <a:lnTo>
                          <a:pt x="330" y="702"/>
                        </a:lnTo>
                        <a:lnTo>
                          <a:pt x="312" y="726"/>
                        </a:lnTo>
                        <a:lnTo>
                          <a:pt x="306" y="721"/>
                        </a:lnTo>
                        <a:lnTo>
                          <a:pt x="297" y="716"/>
                        </a:lnTo>
                        <a:lnTo>
                          <a:pt x="287" y="713"/>
                        </a:lnTo>
                        <a:lnTo>
                          <a:pt x="278" y="708"/>
                        </a:lnTo>
                        <a:lnTo>
                          <a:pt x="268" y="702"/>
                        </a:lnTo>
                        <a:lnTo>
                          <a:pt x="261" y="696"/>
                        </a:lnTo>
                        <a:lnTo>
                          <a:pt x="256" y="687"/>
                        </a:lnTo>
                        <a:lnTo>
                          <a:pt x="254" y="677"/>
                        </a:lnTo>
                        <a:lnTo>
                          <a:pt x="226" y="683"/>
                        </a:lnTo>
                        <a:lnTo>
                          <a:pt x="199" y="689"/>
                        </a:lnTo>
                        <a:lnTo>
                          <a:pt x="170" y="696"/>
                        </a:lnTo>
                        <a:lnTo>
                          <a:pt x="141" y="702"/>
                        </a:lnTo>
                        <a:lnTo>
                          <a:pt x="111" y="709"/>
                        </a:lnTo>
                        <a:lnTo>
                          <a:pt x="82" y="716"/>
                        </a:lnTo>
                        <a:lnTo>
                          <a:pt x="53" y="721"/>
                        </a:lnTo>
                        <a:lnTo>
                          <a:pt x="25" y="726"/>
                        </a:lnTo>
                        <a:lnTo>
                          <a:pt x="13" y="687"/>
                        </a:lnTo>
                        <a:lnTo>
                          <a:pt x="5" y="639"/>
                        </a:lnTo>
                        <a:lnTo>
                          <a:pt x="1" y="599"/>
                        </a:lnTo>
                        <a:lnTo>
                          <a:pt x="0" y="582"/>
                        </a:lnTo>
                        <a:lnTo>
                          <a:pt x="1" y="546"/>
                        </a:lnTo>
                        <a:lnTo>
                          <a:pt x="6" y="489"/>
                        </a:lnTo>
                        <a:lnTo>
                          <a:pt x="12" y="427"/>
                        </a:lnTo>
                        <a:lnTo>
                          <a:pt x="17" y="378"/>
                        </a:lnTo>
                        <a:lnTo>
                          <a:pt x="24" y="357"/>
                        </a:lnTo>
                        <a:lnTo>
                          <a:pt x="29" y="333"/>
                        </a:lnTo>
                        <a:lnTo>
                          <a:pt x="32" y="309"/>
                        </a:lnTo>
                        <a:lnTo>
                          <a:pt x="36" y="285"/>
                        </a:lnTo>
                        <a:lnTo>
                          <a:pt x="43" y="252"/>
                        </a:lnTo>
                        <a:lnTo>
                          <a:pt x="51" y="221"/>
                        </a:lnTo>
                        <a:lnTo>
                          <a:pt x="60" y="190"/>
                        </a:lnTo>
                        <a:lnTo>
                          <a:pt x="70" y="159"/>
                        </a:lnTo>
                        <a:lnTo>
                          <a:pt x="80" y="130"/>
                        </a:lnTo>
                        <a:lnTo>
                          <a:pt x="91" y="101"/>
                        </a:lnTo>
                        <a:lnTo>
                          <a:pt x="103" y="73"/>
                        </a:lnTo>
                        <a:lnTo>
                          <a:pt x="115" y="46"/>
                        </a:lnTo>
                        <a:lnTo>
                          <a:pt x="122" y="44"/>
                        </a:lnTo>
                        <a:lnTo>
                          <a:pt x="130" y="43"/>
                        </a:lnTo>
                        <a:lnTo>
                          <a:pt x="139" y="41"/>
                        </a:lnTo>
                        <a:lnTo>
                          <a:pt x="147" y="41"/>
                        </a:lnTo>
                        <a:lnTo>
                          <a:pt x="156" y="39"/>
                        </a:lnTo>
                        <a:lnTo>
                          <a:pt x="166" y="39"/>
                        </a:lnTo>
                        <a:lnTo>
                          <a:pt x="175" y="39"/>
                        </a:lnTo>
                        <a:lnTo>
                          <a:pt x="184" y="37"/>
                        </a:lnTo>
                        <a:lnTo>
                          <a:pt x="187" y="51"/>
                        </a:lnTo>
                        <a:lnTo>
                          <a:pt x="185" y="51"/>
                        </a:lnTo>
                        <a:lnTo>
                          <a:pt x="184" y="120"/>
                        </a:lnTo>
                        <a:lnTo>
                          <a:pt x="185" y="192"/>
                        </a:lnTo>
                        <a:lnTo>
                          <a:pt x="189" y="268"/>
                        </a:lnTo>
                        <a:lnTo>
                          <a:pt x="196" y="343"/>
                        </a:lnTo>
                        <a:lnTo>
                          <a:pt x="204" y="419"/>
                        </a:lnTo>
                        <a:lnTo>
                          <a:pt x="218" y="494"/>
                        </a:lnTo>
                        <a:lnTo>
                          <a:pt x="235" y="565"/>
                        </a:lnTo>
                        <a:lnTo>
                          <a:pt x="257" y="634"/>
                        </a:lnTo>
                        <a:lnTo>
                          <a:pt x="263" y="635"/>
                        </a:lnTo>
                        <a:lnTo>
                          <a:pt x="271" y="553"/>
                        </a:lnTo>
                        <a:lnTo>
                          <a:pt x="275" y="402"/>
                        </a:lnTo>
                        <a:lnTo>
                          <a:pt x="266" y="240"/>
                        </a:lnTo>
                        <a:lnTo>
                          <a:pt x="244" y="123"/>
                        </a:lnTo>
                        <a:lnTo>
                          <a:pt x="244" y="113"/>
                        </a:lnTo>
                        <a:lnTo>
                          <a:pt x="242" y="104"/>
                        </a:lnTo>
                        <a:lnTo>
                          <a:pt x="239" y="98"/>
                        </a:lnTo>
                        <a:lnTo>
                          <a:pt x="237" y="89"/>
                        </a:lnTo>
                        <a:lnTo>
                          <a:pt x="256" y="86"/>
                        </a:lnTo>
                        <a:lnTo>
                          <a:pt x="275" y="80"/>
                        </a:lnTo>
                        <a:lnTo>
                          <a:pt x="294" y="75"/>
                        </a:lnTo>
                        <a:lnTo>
                          <a:pt x="311" y="68"/>
                        </a:lnTo>
                        <a:lnTo>
                          <a:pt x="328" y="63"/>
                        </a:lnTo>
                        <a:lnTo>
                          <a:pt x="347" y="56"/>
                        </a:lnTo>
                        <a:lnTo>
                          <a:pt x="364" y="49"/>
                        </a:lnTo>
                        <a:lnTo>
                          <a:pt x="381" y="44"/>
                        </a:lnTo>
                        <a:lnTo>
                          <a:pt x="397" y="60"/>
                        </a:lnTo>
                        <a:lnTo>
                          <a:pt x="412" y="77"/>
                        </a:lnTo>
                        <a:lnTo>
                          <a:pt x="428" y="92"/>
                        </a:lnTo>
                        <a:lnTo>
                          <a:pt x="443" y="108"/>
                        </a:lnTo>
                        <a:lnTo>
                          <a:pt x="457" y="123"/>
                        </a:lnTo>
                        <a:lnTo>
                          <a:pt x="472" y="139"/>
                        </a:lnTo>
                        <a:lnTo>
                          <a:pt x="486" y="154"/>
                        </a:lnTo>
                        <a:lnTo>
                          <a:pt x="501" y="170"/>
                        </a:lnTo>
                        <a:lnTo>
                          <a:pt x="519" y="195"/>
                        </a:lnTo>
                        <a:lnTo>
                          <a:pt x="536" y="223"/>
                        </a:lnTo>
                        <a:lnTo>
                          <a:pt x="555" y="254"/>
                        </a:lnTo>
                        <a:lnTo>
                          <a:pt x="575" y="285"/>
                        </a:lnTo>
                        <a:lnTo>
                          <a:pt x="594" y="314"/>
                        </a:lnTo>
                        <a:lnTo>
                          <a:pt x="611" y="340"/>
                        </a:lnTo>
                        <a:lnTo>
                          <a:pt x="629" y="360"/>
                        </a:lnTo>
                        <a:lnTo>
                          <a:pt x="644" y="376"/>
                        </a:lnTo>
                        <a:lnTo>
                          <a:pt x="656" y="340"/>
                        </a:lnTo>
                        <a:lnTo>
                          <a:pt x="661" y="295"/>
                        </a:lnTo>
                        <a:lnTo>
                          <a:pt x="661" y="245"/>
                        </a:lnTo>
                        <a:lnTo>
                          <a:pt x="656" y="194"/>
                        </a:lnTo>
                        <a:lnTo>
                          <a:pt x="648" y="146"/>
                        </a:lnTo>
                        <a:lnTo>
                          <a:pt x="639" y="104"/>
                        </a:lnTo>
                        <a:lnTo>
                          <a:pt x="632" y="72"/>
                        </a:lnTo>
                        <a:lnTo>
                          <a:pt x="627" y="55"/>
                        </a:lnTo>
                        <a:lnTo>
                          <a:pt x="656" y="53"/>
                        </a:lnTo>
                        <a:lnTo>
                          <a:pt x="687" y="48"/>
                        </a:lnTo>
                        <a:lnTo>
                          <a:pt x="715" y="43"/>
                        </a:lnTo>
                        <a:lnTo>
                          <a:pt x="744" y="34"/>
                        </a:lnTo>
                        <a:lnTo>
                          <a:pt x="771" y="27"/>
                        </a:lnTo>
                        <a:lnTo>
                          <a:pt x="801" y="17"/>
                        </a:lnTo>
                        <a:lnTo>
                          <a:pt x="828" y="8"/>
                        </a:lnTo>
                        <a:lnTo>
                          <a:pt x="856" y="0"/>
                        </a:lnTo>
                        <a:lnTo>
                          <a:pt x="859" y="37"/>
                        </a:lnTo>
                        <a:lnTo>
                          <a:pt x="857" y="84"/>
                        </a:lnTo>
                        <a:lnTo>
                          <a:pt x="852" y="137"/>
                        </a:lnTo>
                        <a:lnTo>
                          <a:pt x="844" y="190"/>
                        </a:lnTo>
                        <a:lnTo>
                          <a:pt x="833" y="245"/>
                        </a:lnTo>
                        <a:lnTo>
                          <a:pt x="823" y="293"/>
                        </a:lnTo>
                        <a:lnTo>
                          <a:pt x="814" y="333"/>
                        </a:lnTo>
                        <a:lnTo>
                          <a:pt x="807" y="362"/>
                        </a:lnTo>
                        <a:lnTo>
                          <a:pt x="802" y="400"/>
                        </a:lnTo>
                        <a:lnTo>
                          <a:pt x="792" y="469"/>
                        </a:lnTo>
                        <a:lnTo>
                          <a:pt x="782" y="539"/>
                        </a:lnTo>
                        <a:lnTo>
                          <a:pt x="773" y="582"/>
                        </a:lnTo>
                        <a:lnTo>
                          <a:pt x="777" y="591"/>
                        </a:lnTo>
                        <a:lnTo>
                          <a:pt x="780" y="601"/>
                        </a:lnTo>
                        <a:lnTo>
                          <a:pt x="783" y="610"/>
                        </a:lnTo>
                        <a:lnTo>
                          <a:pt x="787" y="615"/>
                        </a:lnTo>
                        <a:lnTo>
                          <a:pt x="792" y="635"/>
                        </a:lnTo>
                        <a:lnTo>
                          <a:pt x="794" y="658"/>
                        </a:lnTo>
                        <a:lnTo>
                          <a:pt x="790" y="680"/>
                        </a:lnTo>
                        <a:lnTo>
                          <a:pt x="777" y="692"/>
                        </a:lnTo>
                        <a:lnTo>
                          <a:pt x="758" y="701"/>
                        </a:lnTo>
                        <a:lnTo>
                          <a:pt x="732" y="711"/>
                        </a:lnTo>
                        <a:lnTo>
                          <a:pt x="699" y="721"/>
                        </a:lnTo>
                        <a:lnTo>
                          <a:pt x="665" y="732"/>
                        </a:lnTo>
                        <a:lnTo>
                          <a:pt x="629" y="740"/>
                        </a:lnTo>
                        <a:lnTo>
                          <a:pt x="594" y="747"/>
                        </a:lnTo>
                        <a:lnTo>
                          <a:pt x="563" y="752"/>
                        </a:lnTo>
                        <a:lnTo>
                          <a:pt x="538" y="756"/>
                        </a:lnTo>
                        <a:close/>
                      </a:path>
                    </a:pathLst>
                  </a:custGeom>
                  <a:solidFill>
                    <a:schemeClr val="tx2"/>
                  </a:solidFill>
                  <a:ln w="9525">
                    <a:noFill/>
                    <a:round/>
                    <a:headEnd/>
                    <a:tailEnd/>
                  </a:ln>
                </p:spPr>
                <p:txBody>
                  <a:bodyPr/>
                  <a:lstStyle/>
                  <a:p>
                    <a:endParaRPr lang="nb-NO">
                      <a:latin typeface="Calisto MT" pitchFamily="18" charset="0"/>
                    </a:endParaRPr>
                  </a:p>
                </p:txBody>
              </p:sp>
              <p:sp>
                <p:nvSpPr>
                  <p:cNvPr id="22541" name="Freeform 157"/>
                  <p:cNvSpPr>
                    <a:spLocks/>
                  </p:cNvSpPr>
                  <p:nvPr/>
                </p:nvSpPr>
                <p:spPr bwMode="auto">
                  <a:xfrm>
                    <a:off x="4494" y="161"/>
                    <a:ext cx="262" cy="363"/>
                  </a:xfrm>
                  <a:custGeom>
                    <a:avLst/>
                    <a:gdLst>
                      <a:gd name="T0" fmla="*/ 0 w 524"/>
                      <a:gd name="T1" fmla="*/ 14 h 725"/>
                      <a:gd name="T2" fmla="*/ 1 w 524"/>
                      <a:gd name="T3" fmla="*/ 10 h 725"/>
                      <a:gd name="T4" fmla="*/ 1 w 524"/>
                      <a:gd name="T5" fmla="*/ 7 h 725"/>
                      <a:gd name="T6" fmla="*/ 1 w 524"/>
                      <a:gd name="T7" fmla="*/ 5 h 725"/>
                      <a:gd name="T8" fmla="*/ 1 w 524"/>
                      <a:gd name="T9" fmla="*/ 3 h 725"/>
                      <a:gd name="T10" fmla="*/ 2 w 524"/>
                      <a:gd name="T11" fmla="*/ 2 h 725"/>
                      <a:gd name="T12" fmla="*/ 4 w 524"/>
                      <a:gd name="T13" fmla="*/ 1 h 725"/>
                      <a:gd name="T14" fmla="*/ 5 w 524"/>
                      <a:gd name="T15" fmla="*/ 2 h 725"/>
                      <a:gd name="T16" fmla="*/ 5 w 524"/>
                      <a:gd name="T17" fmla="*/ 2 h 725"/>
                      <a:gd name="T18" fmla="*/ 7 w 524"/>
                      <a:gd name="T19" fmla="*/ 2 h 725"/>
                      <a:gd name="T20" fmla="*/ 9 w 524"/>
                      <a:gd name="T21" fmla="*/ 1 h 725"/>
                      <a:gd name="T22" fmla="*/ 11 w 524"/>
                      <a:gd name="T23" fmla="*/ 1 h 725"/>
                      <a:gd name="T24" fmla="*/ 13 w 524"/>
                      <a:gd name="T25" fmla="*/ 1 h 725"/>
                      <a:gd name="T26" fmla="*/ 16 w 524"/>
                      <a:gd name="T27" fmla="*/ 1 h 725"/>
                      <a:gd name="T28" fmla="*/ 15 w 524"/>
                      <a:gd name="T29" fmla="*/ 3 h 725"/>
                      <a:gd name="T30" fmla="*/ 14 w 524"/>
                      <a:gd name="T31" fmla="*/ 5 h 725"/>
                      <a:gd name="T32" fmla="*/ 14 w 524"/>
                      <a:gd name="T33" fmla="*/ 6 h 725"/>
                      <a:gd name="T34" fmla="*/ 13 w 524"/>
                      <a:gd name="T35" fmla="*/ 7 h 725"/>
                      <a:gd name="T36" fmla="*/ 12 w 524"/>
                      <a:gd name="T37" fmla="*/ 7 h 725"/>
                      <a:gd name="T38" fmla="*/ 11 w 524"/>
                      <a:gd name="T39" fmla="*/ 7 h 725"/>
                      <a:gd name="T40" fmla="*/ 9 w 524"/>
                      <a:gd name="T41" fmla="*/ 7 h 725"/>
                      <a:gd name="T42" fmla="*/ 8 w 524"/>
                      <a:gd name="T43" fmla="*/ 6 h 725"/>
                      <a:gd name="T44" fmla="*/ 7 w 524"/>
                      <a:gd name="T45" fmla="*/ 7 h 725"/>
                      <a:gd name="T46" fmla="*/ 7 w 524"/>
                      <a:gd name="T47" fmla="*/ 8 h 725"/>
                      <a:gd name="T48" fmla="*/ 8 w 524"/>
                      <a:gd name="T49" fmla="*/ 8 h 725"/>
                      <a:gd name="T50" fmla="*/ 9 w 524"/>
                      <a:gd name="T51" fmla="*/ 8 h 725"/>
                      <a:gd name="T52" fmla="*/ 10 w 524"/>
                      <a:gd name="T53" fmla="*/ 9 h 725"/>
                      <a:gd name="T54" fmla="*/ 11 w 524"/>
                      <a:gd name="T55" fmla="*/ 9 h 725"/>
                      <a:gd name="T56" fmla="*/ 13 w 524"/>
                      <a:gd name="T57" fmla="*/ 9 h 725"/>
                      <a:gd name="T58" fmla="*/ 14 w 524"/>
                      <a:gd name="T59" fmla="*/ 9 h 725"/>
                      <a:gd name="T60" fmla="*/ 15 w 524"/>
                      <a:gd name="T61" fmla="*/ 9 h 725"/>
                      <a:gd name="T62" fmla="*/ 16 w 524"/>
                      <a:gd name="T63" fmla="*/ 9 h 725"/>
                      <a:gd name="T64" fmla="*/ 16 w 524"/>
                      <a:gd name="T65" fmla="*/ 12 h 725"/>
                      <a:gd name="T66" fmla="*/ 15 w 524"/>
                      <a:gd name="T67" fmla="*/ 12 h 725"/>
                      <a:gd name="T68" fmla="*/ 13 w 524"/>
                      <a:gd name="T69" fmla="*/ 12 h 725"/>
                      <a:gd name="T70" fmla="*/ 12 w 524"/>
                      <a:gd name="T71" fmla="*/ 13 h 725"/>
                      <a:gd name="T72" fmla="*/ 11 w 524"/>
                      <a:gd name="T73" fmla="*/ 13 h 725"/>
                      <a:gd name="T74" fmla="*/ 10 w 524"/>
                      <a:gd name="T75" fmla="*/ 14 h 725"/>
                      <a:gd name="T76" fmla="*/ 8 w 524"/>
                      <a:gd name="T77" fmla="*/ 14 h 725"/>
                      <a:gd name="T78" fmla="*/ 7 w 524"/>
                      <a:gd name="T79" fmla="*/ 14 h 725"/>
                      <a:gd name="T80" fmla="*/ 7 w 524"/>
                      <a:gd name="T81" fmla="*/ 15 h 725"/>
                      <a:gd name="T82" fmla="*/ 7 w 524"/>
                      <a:gd name="T83" fmla="*/ 16 h 725"/>
                      <a:gd name="T84" fmla="*/ 7 w 524"/>
                      <a:gd name="T85" fmla="*/ 16 h 725"/>
                      <a:gd name="T86" fmla="*/ 8 w 524"/>
                      <a:gd name="T87" fmla="*/ 17 h 725"/>
                      <a:gd name="T88" fmla="*/ 16 w 524"/>
                      <a:gd name="T89" fmla="*/ 16 h 725"/>
                      <a:gd name="T90" fmla="*/ 15 w 524"/>
                      <a:gd name="T91" fmla="*/ 18 h 725"/>
                      <a:gd name="T92" fmla="*/ 15 w 524"/>
                      <a:gd name="T93" fmla="*/ 19 h 725"/>
                      <a:gd name="T94" fmla="*/ 14 w 524"/>
                      <a:gd name="T95" fmla="*/ 20 h 725"/>
                      <a:gd name="T96" fmla="*/ 14 w 524"/>
                      <a:gd name="T97" fmla="*/ 21 h 725"/>
                      <a:gd name="T98" fmla="*/ 13 w 524"/>
                      <a:gd name="T99" fmla="*/ 22 h 725"/>
                      <a:gd name="T100" fmla="*/ 12 w 524"/>
                      <a:gd name="T101" fmla="*/ 23 h 725"/>
                      <a:gd name="T102" fmla="*/ 11 w 524"/>
                      <a:gd name="T103" fmla="*/ 23 h 725"/>
                      <a:gd name="T104" fmla="*/ 9 w 524"/>
                      <a:gd name="T105" fmla="*/ 22 h 725"/>
                      <a:gd name="T106" fmla="*/ 8 w 524"/>
                      <a:gd name="T107" fmla="*/ 22 h 725"/>
                      <a:gd name="T108" fmla="*/ 6 w 524"/>
                      <a:gd name="T109" fmla="*/ 22 h 725"/>
                      <a:gd name="T110" fmla="*/ 5 w 524"/>
                      <a:gd name="T111" fmla="*/ 22 h 725"/>
                      <a:gd name="T112" fmla="*/ 4 w 524"/>
                      <a:gd name="T113" fmla="*/ 23 h 725"/>
                      <a:gd name="T114" fmla="*/ 2 w 524"/>
                      <a:gd name="T115" fmla="*/ 23 h 725"/>
                      <a:gd name="T116" fmla="*/ 1 w 524"/>
                      <a:gd name="T117" fmla="*/ 23 h 725"/>
                      <a:gd name="T118" fmla="*/ 1 w 524"/>
                      <a:gd name="T119" fmla="*/ 20 h 725"/>
                      <a:gd name="T120" fmla="*/ 0 w 524"/>
                      <a:gd name="T121" fmla="*/ 17 h 7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24"/>
                      <a:gd name="T184" fmla="*/ 0 h 725"/>
                      <a:gd name="T185" fmla="*/ 524 w 524"/>
                      <a:gd name="T186" fmla="*/ 725 h 72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4" h="725">
                        <a:moveTo>
                          <a:pt x="0" y="491"/>
                        </a:moveTo>
                        <a:lnTo>
                          <a:pt x="0" y="436"/>
                        </a:lnTo>
                        <a:lnTo>
                          <a:pt x="3" y="361"/>
                        </a:lnTo>
                        <a:lnTo>
                          <a:pt x="8" y="289"/>
                        </a:lnTo>
                        <a:lnTo>
                          <a:pt x="10" y="246"/>
                        </a:lnTo>
                        <a:lnTo>
                          <a:pt x="15" y="218"/>
                        </a:lnTo>
                        <a:lnTo>
                          <a:pt x="22" y="189"/>
                        </a:lnTo>
                        <a:lnTo>
                          <a:pt x="31" y="156"/>
                        </a:lnTo>
                        <a:lnTo>
                          <a:pt x="38" y="124"/>
                        </a:lnTo>
                        <a:lnTo>
                          <a:pt x="46" y="94"/>
                        </a:lnTo>
                        <a:lnTo>
                          <a:pt x="53" y="67"/>
                        </a:lnTo>
                        <a:lnTo>
                          <a:pt x="60" y="45"/>
                        </a:lnTo>
                        <a:lnTo>
                          <a:pt x="65" y="29"/>
                        </a:lnTo>
                        <a:lnTo>
                          <a:pt x="134" y="5"/>
                        </a:lnTo>
                        <a:lnTo>
                          <a:pt x="146" y="57"/>
                        </a:lnTo>
                        <a:lnTo>
                          <a:pt x="153" y="53"/>
                        </a:lnTo>
                        <a:lnTo>
                          <a:pt x="161" y="50"/>
                        </a:lnTo>
                        <a:lnTo>
                          <a:pt x="172" y="45"/>
                        </a:lnTo>
                        <a:lnTo>
                          <a:pt x="184" y="43"/>
                        </a:lnTo>
                        <a:lnTo>
                          <a:pt x="220" y="33"/>
                        </a:lnTo>
                        <a:lnTo>
                          <a:pt x="256" y="24"/>
                        </a:lnTo>
                        <a:lnTo>
                          <a:pt x="292" y="17"/>
                        </a:lnTo>
                        <a:lnTo>
                          <a:pt x="328" y="12"/>
                        </a:lnTo>
                        <a:lnTo>
                          <a:pt x="359" y="7"/>
                        </a:lnTo>
                        <a:lnTo>
                          <a:pt x="386" y="3"/>
                        </a:lnTo>
                        <a:lnTo>
                          <a:pt x="407" y="2"/>
                        </a:lnTo>
                        <a:lnTo>
                          <a:pt x="421" y="0"/>
                        </a:lnTo>
                        <a:lnTo>
                          <a:pt x="502" y="7"/>
                        </a:lnTo>
                        <a:lnTo>
                          <a:pt x="493" y="39"/>
                        </a:lnTo>
                        <a:lnTo>
                          <a:pt x="481" y="70"/>
                        </a:lnTo>
                        <a:lnTo>
                          <a:pt x="469" y="100"/>
                        </a:lnTo>
                        <a:lnTo>
                          <a:pt x="457" y="131"/>
                        </a:lnTo>
                        <a:lnTo>
                          <a:pt x="448" y="151"/>
                        </a:lnTo>
                        <a:lnTo>
                          <a:pt x="438" y="175"/>
                        </a:lnTo>
                        <a:lnTo>
                          <a:pt x="428" y="199"/>
                        </a:lnTo>
                        <a:lnTo>
                          <a:pt x="421" y="222"/>
                        </a:lnTo>
                        <a:lnTo>
                          <a:pt x="402" y="215"/>
                        </a:lnTo>
                        <a:lnTo>
                          <a:pt x="383" y="210"/>
                        </a:lnTo>
                        <a:lnTo>
                          <a:pt x="362" y="204"/>
                        </a:lnTo>
                        <a:lnTo>
                          <a:pt x="342" y="201"/>
                        </a:lnTo>
                        <a:lnTo>
                          <a:pt x="319" y="198"/>
                        </a:lnTo>
                        <a:lnTo>
                          <a:pt x="299" y="196"/>
                        </a:lnTo>
                        <a:lnTo>
                          <a:pt x="276" y="194"/>
                        </a:lnTo>
                        <a:lnTo>
                          <a:pt x="256" y="192"/>
                        </a:lnTo>
                        <a:lnTo>
                          <a:pt x="246" y="208"/>
                        </a:lnTo>
                        <a:lnTo>
                          <a:pt x="233" y="222"/>
                        </a:lnTo>
                        <a:lnTo>
                          <a:pt x="223" y="235"/>
                        </a:lnTo>
                        <a:lnTo>
                          <a:pt x="215" y="251"/>
                        </a:lnTo>
                        <a:lnTo>
                          <a:pt x="233" y="253"/>
                        </a:lnTo>
                        <a:lnTo>
                          <a:pt x="252" y="253"/>
                        </a:lnTo>
                        <a:lnTo>
                          <a:pt x="271" y="254"/>
                        </a:lnTo>
                        <a:lnTo>
                          <a:pt x="290" y="256"/>
                        </a:lnTo>
                        <a:lnTo>
                          <a:pt x="309" y="256"/>
                        </a:lnTo>
                        <a:lnTo>
                          <a:pt x="328" y="258"/>
                        </a:lnTo>
                        <a:lnTo>
                          <a:pt x="347" y="259"/>
                        </a:lnTo>
                        <a:lnTo>
                          <a:pt x="366" y="261"/>
                        </a:lnTo>
                        <a:lnTo>
                          <a:pt x="385" y="265"/>
                        </a:lnTo>
                        <a:lnTo>
                          <a:pt x="404" y="266"/>
                        </a:lnTo>
                        <a:lnTo>
                          <a:pt x="423" y="270"/>
                        </a:lnTo>
                        <a:lnTo>
                          <a:pt x="440" y="271"/>
                        </a:lnTo>
                        <a:lnTo>
                          <a:pt x="459" y="275"/>
                        </a:lnTo>
                        <a:lnTo>
                          <a:pt x="476" y="278"/>
                        </a:lnTo>
                        <a:lnTo>
                          <a:pt x="495" y="282"/>
                        </a:lnTo>
                        <a:lnTo>
                          <a:pt x="512" y="287"/>
                        </a:lnTo>
                        <a:lnTo>
                          <a:pt x="524" y="357"/>
                        </a:lnTo>
                        <a:lnTo>
                          <a:pt x="505" y="363"/>
                        </a:lnTo>
                        <a:lnTo>
                          <a:pt x="484" y="368"/>
                        </a:lnTo>
                        <a:lnTo>
                          <a:pt x="466" y="373"/>
                        </a:lnTo>
                        <a:lnTo>
                          <a:pt x="445" y="378"/>
                        </a:lnTo>
                        <a:lnTo>
                          <a:pt x="426" y="383"/>
                        </a:lnTo>
                        <a:lnTo>
                          <a:pt x="405" y="388"/>
                        </a:lnTo>
                        <a:lnTo>
                          <a:pt x="386" y="393"/>
                        </a:lnTo>
                        <a:lnTo>
                          <a:pt x="366" y="399"/>
                        </a:lnTo>
                        <a:lnTo>
                          <a:pt x="347" y="405"/>
                        </a:lnTo>
                        <a:lnTo>
                          <a:pt x="326" y="411"/>
                        </a:lnTo>
                        <a:lnTo>
                          <a:pt x="307" y="418"/>
                        </a:lnTo>
                        <a:lnTo>
                          <a:pt x="288" y="424"/>
                        </a:lnTo>
                        <a:lnTo>
                          <a:pt x="270" y="431"/>
                        </a:lnTo>
                        <a:lnTo>
                          <a:pt x="251" y="438"/>
                        </a:lnTo>
                        <a:lnTo>
                          <a:pt x="233" y="447"/>
                        </a:lnTo>
                        <a:lnTo>
                          <a:pt x="215" y="455"/>
                        </a:lnTo>
                        <a:lnTo>
                          <a:pt x="218" y="466"/>
                        </a:lnTo>
                        <a:lnTo>
                          <a:pt x="220" y="478"/>
                        </a:lnTo>
                        <a:lnTo>
                          <a:pt x="223" y="491"/>
                        </a:lnTo>
                        <a:lnTo>
                          <a:pt x="227" y="502"/>
                        </a:lnTo>
                        <a:lnTo>
                          <a:pt x="233" y="512"/>
                        </a:lnTo>
                        <a:lnTo>
                          <a:pt x="242" y="517"/>
                        </a:lnTo>
                        <a:lnTo>
                          <a:pt x="254" y="519"/>
                        </a:lnTo>
                        <a:lnTo>
                          <a:pt x="270" y="515"/>
                        </a:lnTo>
                        <a:lnTo>
                          <a:pt x="505" y="495"/>
                        </a:lnTo>
                        <a:lnTo>
                          <a:pt x="503" y="522"/>
                        </a:lnTo>
                        <a:lnTo>
                          <a:pt x="493" y="548"/>
                        </a:lnTo>
                        <a:lnTo>
                          <a:pt x="481" y="576"/>
                        </a:lnTo>
                        <a:lnTo>
                          <a:pt x="471" y="601"/>
                        </a:lnTo>
                        <a:lnTo>
                          <a:pt x="464" y="617"/>
                        </a:lnTo>
                        <a:lnTo>
                          <a:pt x="455" y="632"/>
                        </a:lnTo>
                        <a:lnTo>
                          <a:pt x="447" y="648"/>
                        </a:lnTo>
                        <a:lnTo>
                          <a:pt x="436" y="662"/>
                        </a:lnTo>
                        <a:lnTo>
                          <a:pt x="426" y="677"/>
                        </a:lnTo>
                        <a:lnTo>
                          <a:pt x="416" y="691"/>
                        </a:lnTo>
                        <a:lnTo>
                          <a:pt x="405" y="703"/>
                        </a:lnTo>
                        <a:lnTo>
                          <a:pt x="397" y="716"/>
                        </a:lnTo>
                        <a:lnTo>
                          <a:pt x="371" y="713"/>
                        </a:lnTo>
                        <a:lnTo>
                          <a:pt x="347" y="710"/>
                        </a:lnTo>
                        <a:lnTo>
                          <a:pt x="321" y="704"/>
                        </a:lnTo>
                        <a:lnTo>
                          <a:pt x="297" y="701"/>
                        </a:lnTo>
                        <a:lnTo>
                          <a:pt x="273" y="696"/>
                        </a:lnTo>
                        <a:lnTo>
                          <a:pt x="249" y="691"/>
                        </a:lnTo>
                        <a:lnTo>
                          <a:pt x="223" y="686"/>
                        </a:lnTo>
                        <a:lnTo>
                          <a:pt x="199" y="682"/>
                        </a:lnTo>
                        <a:lnTo>
                          <a:pt x="178" y="691"/>
                        </a:lnTo>
                        <a:lnTo>
                          <a:pt x="158" y="698"/>
                        </a:lnTo>
                        <a:lnTo>
                          <a:pt x="139" y="703"/>
                        </a:lnTo>
                        <a:lnTo>
                          <a:pt x="118" y="708"/>
                        </a:lnTo>
                        <a:lnTo>
                          <a:pt x="98" y="713"/>
                        </a:lnTo>
                        <a:lnTo>
                          <a:pt x="77" y="716"/>
                        </a:lnTo>
                        <a:lnTo>
                          <a:pt x="56" y="722"/>
                        </a:lnTo>
                        <a:lnTo>
                          <a:pt x="34" y="725"/>
                        </a:lnTo>
                        <a:lnTo>
                          <a:pt x="20" y="672"/>
                        </a:lnTo>
                        <a:lnTo>
                          <a:pt x="12" y="622"/>
                        </a:lnTo>
                        <a:lnTo>
                          <a:pt x="7" y="570"/>
                        </a:lnTo>
                        <a:lnTo>
                          <a:pt x="0" y="515"/>
                        </a:lnTo>
                        <a:lnTo>
                          <a:pt x="0" y="491"/>
                        </a:lnTo>
                        <a:close/>
                      </a:path>
                    </a:pathLst>
                  </a:custGeom>
                  <a:solidFill>
                    <a:srgbClr val="FF0000"/>
                  </a:solidFill>
                  <a:ln w="9525">
                    <a:noFill/>
                    <a:round/>
                    <a:headEnd/>
                    <a:tailEnd/>
                  </a:ln>
                </p:spPr>
                <p:txBody>
                  <a:bodyPr/>
                  <a:lstStyle/>
                  <a:p>
                    <a:endParaRPr lang="nb-NO">
                      <a:latin typeface="Calisto MT" pitchFamily="18" charset="0"/>
                    </a:endParaRPr>
                  </a:p>
                </p:txBody>
              </p:sp>
              <p:sp>
                <p:nvSpPr>
                  <p:cNvPr id="22542" name="Freeform 158"/>
                  <p:cNvSpPr>
                    <a:spLocks/>
                  </p:cNvSpPr>
                  <p:nvPr/>
                </p:nvSpPr>
                <p:spPr bwMode="auto">
                  <a:xfrm>
                    <a:off x="3541" y="155"/>
                    <a:ext cx="244" cy="370"/>
                  </a:xfrm>
                  <a:custGeom>
                    <a:avLst/>
                    <a:gdLst>
                      <a:gd name="T0" fmla="*/ 15 w 488"/>
                      <a:gd name="T1" fmla="*/ 3 h 741"/>
                      <a:gd name="T2" fmla="*/ 13 w 488"/>
                      <a:gd name="T3" fmla="*/ 5 h 741"/>
                      <a:gd name="T4" fmla="*/ 11 w 488"/>
                      <a:gd name="T5" fmla="*/ 8 h 741"/>
                      <a:gd name="T6" fmla="*/ 10 w 488"/>
                      <a:gd name="T7" fmla="*/ 11 h 741"/>
                      <a:gd name="T8" fmla="*/ 9 w 488"/>
                      <a:gd name="T9" fmla="*/ 13 h 741"/>
                      <a:gd name="T10" fmla="*/ 10 w 488"/>
                      <a:gd name="T11" fmla="*/ 15 h 741"/>
                      <a:gd name="T12" fmla="*/ 11 w 488"/>
                      <a:gd name="T13" fmla="*/ 17 h 741"/>
                      <a:gd name="T14" fmla="*/ 13 w 488"/>
                      <a:gd name="T15" fmla="*/ 19 h 741"/>
                      <a:gd name="T16" fmla="*/ 13 w 488"/>
                      <a:gd name="T17" fmla="*/ 21 h 741"/>
                      <a:gd name="T18" fmla="*/ 13 w 488"/>
                      <a:gd name="T19" fmla="*/ 22 h 741"/>
                      <a:gd name="T20" fmla="*/ 12 w 488"/>
                      <a:gd name="T21" fmla="*/ 23 h 741"/>
                      <a:gd name="T22" fmla="*/ 12 w 488"/>
                      <a:gd name="T23" fmla="*/ 22 h 741"/>
                      <a:gd name="T24" fmla="*/ 11 w 488"/>
                      <a:gd name="T25" fmla="*/ 22 h 741"/>
                      <a:gd name="T26" fmla="*/ 10 w 488"/>
                      <a:gd name="T27" fmla="*/ 22 h 741"/>
                      <a:gd name="T28" fmla="*/ 9 w 488"/>
                      <a:gd name="T29" fmla="*/ 21 h 741"/>
                      <a:gd name="T30" fmla="*/ 7 w 488"/>
                      <a:gd name="T31" fmla="*/ 21 h 741"/>
                      <a:gd name="T32" fmla="*/ 6 w 488"/>
                      <a:gd name="T33" fmla="*/ 19 h 741"/>
                      <a:gd name="T34" fmla="*/ 5 w 488"/>
                      <a:gd name="T35" fmla="*/ 18 h 741"/>
                      <a:gd name="T36" fmla="*/ 3 w 488"/>
                      <a:gd name="T37" fmla="*/ 17 h 741"/>
                      <a:gd name="T38" fmla="*/ 2 w 488"/>
                      <a:gd name="T39" fmla="*/ 16 h 741"/>
                      <a:gd name="T40" fmla="*/ 2 w 488"/>
                      <a:gd name="T41" fmla="*/ 14 h 741"/>
                      <a:gd name="T42" fmla="*/ 1 w 488"/>
                      <a:gd name="T43" fmla="*/ 13 h 741"/>
                      <a:gd name="T44" fmla="*/ 0 w 488"/>
                      <a:gd name="T45" fmla="*/ 11 h 741"/>
                      <a:gd name="T46" fmla="*/ 1 w 488"/>
                      <a:gd name="T47" fmla="*/ 10 h 741"/>
                      <a:gd name="T48" fmla="*/ 2 w 488"/>
                      <a:gd name="T49" fmla="*/ 8 h 741"/>
                      <a:gd name="T50" fmla="*/ 3 w 488"/>
                      <a:gd name="T51" fmla="*/ 7 h 741"/>
                      <a:gd name="T52" fmla="*/ 5 w 488"/>
                      <a:gd name="T53" fmla="*/ 6 h 741"/>
                      <a:gd name="T54" fmla="*/ 6 w 488"/>
                      <a:gd name="T55" fmla="*/ 4 h 741"/>
                      <a:gd name="T56" fmla="*/ 8 w 488"/>
                      <a:gd name="T57" fmla="*/ 3 h 741"/>
                      <a:gd name="T58" fmla="*/ 9 w 488"/>
                      <a:gd name="T59" fmla="*/ 2 h 741"/>
                      <a:gd name="T60" fmla="*/ 11 w 488"/>
                      <a:gd name="T61" fmla="*/ 1 h 741"/>
                      <a:gd name="T62" fmla="*/ 12 w 488"/>
                      <a:gd name="T63" fmla="*/ 0 h 741"/>
                      <a:gd name="T64" fmla="*/ 14 w 488"/>
                      <a:gd name="T65" fmla="*/ 0 h 741"/>
                      <a:gd name="T66" fmla="*/ 14 w 488"/>
                      <a:gd name="T67" fmla="*/ 0 h 741"/>
                      <a:gd name="T68" fmla="*/ 15 w 488"/>
                      <a:gd name="T69" fmla="*/ 0 h 741"/>
                      <a:gd name="T70" fmla="*/ 15 w 488"/>
                      <a:gd name="T71" fmla="*/ 1 h 7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88"/>
                      <a:gd name="T109" fmla="*/ 0 h 741"/>
                      <a:gd name="T110" fmla="*/ 488 w 488"/>
                      <a:gd name="T111" fmla="*/ 741 h 74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88" h="741">
                        <a:moveTo>
                          <a:pt x="488" y="51"/>
                        </a:moveTo>
                        <a:lnTo>
                          <a:pt x="457" y="96"/>
                        </a:lnTo>
                        <a:lnTo>
                          <a:pt x="426" y="139"/>
                        </a:lnTo>
                        <a:lnTo>
                          <a:pt x="398" y="184"/>
                        </a:lnTo>
                        <a:lnTo>
                          <a:pt x="371" y="227"/>
                        </a:lnTo>
                        <a:lnTo>
                          <a:pt x="343" y="271"/>
                        </a:lnTo>
                        <a:lnTo>
                          <a:pt x="318" y="316"/>
                        </a:lnTo>
                        <a:lnTo>
                          <a:pt x="294" y="362"/>
                        </a:lnTo>
                        <a:lnTo>
                          <a:pt x="269" y="411"/>
                        </a:lnTo>
                        <a:lnTo>
                          <a:pt x="285" y="443"/>
                        </a:lnTo>
                        <a:lnTo>
                          <a:pt x="299" y="476"/>
                        </a:lnTo>
                        <a:lnTo>
                          <a:pt x="316" y="509"/>
                        </a:lnTo>
                        <a:lnTo>
                          <a:pt x="331" y="541"/>
                        </a:lnTo>
                        <a:lnTo>
                          <a:pt x="349" y="574"/>
                        </a:lnTo>
                        <a:lnTo>
                          <a:pt x="367" y="605"/>
                        </a:lnTo>
                        <a:lnTo>
                          <a:pt x="386" y="636"/>
                        </a:lnTo>
                        <a:lnTo>
                          <a:pt x="409" y="665"/>
                        </a:lnTo>
                        <a:lnTo>
                          <a:pt x="404" y="684"/>
                        </a:lnTo>
                        <a:lnTo>
                          <a:pt x="400" y="704"/>
                        </a:lnTo>
                        <a:lnTo>
                          <a:pt x="395" y="723"/>
                        </a:lnTo>
                        <a:lnTo>
                          <a:pt x="390" y="741"/>
                        </a:lnTo>
                        <a:lnTo>
                          <a:pt x="378" y="741"/>
                        </a:lnTo>
                        <a:lnTo>
                          <a:pt x="366" y="739"/>
                        </a:lnTo>
                        <a:lnTo>
                          <a:pt x="354" y="735"/>
                        </a:lnTo>
                        <a:lnTo>
                          <a:pt x="343" y="730"/>
                        </a:lnTo>
                        <a:lnTo>
                          <a:pt x="331" y="727"/>
                        </a:lnTo>
                        <a:lnTo>
                          <a:pt x="319" y="722"/>
                        </a:lnTo>
                        <a:lnTo>
                          <a:pt x="307" y="716"/>
                        </a:lnTo>
                        <a:lnTo>
                          <a:pt x="297" y="711"/>
                        </a:lnTo>
                        <a:lnTo>
                          <a:pt x="271" y="699"/>
                        </a:lnTo>
                        <a:lnTo>
                          <a:pt x="247" y="686"/>
                        </a:lnTo>
                        <a:lnTo>
                          <a:pt x="221" y="672"/>
                        </a:lnTo>
                        <a:lnTo>
                          <a:pt x="199" y="656"/>
                        </a:lnTo>
                        <a:lnTo>
                          <a:pt x="177" y="639"/>
                        </a:lnTo>
                        <a:lnTo>
                          <a:pt x="154" y="622"/>
                        </a:lnTo>
                        <a:lnTo>
                          <a:pt x="134" y="605"/>
                        </a:lnTo>
                        <a:lnTo>
                          <a:pt x="113" y="586"/>
                        </a:lnTo>
                        <a:lnTo>
                          <a:pt x="94" y="565"/>
                        </a:lnTo>
                        <a:lnTo>
                          <a:pt x="77" y="545"/>
                        </a:lnTo>
                        <a:lnTo>
                          <a:pt x="61" y="524"/>
                        </a:lnTo>
                        <a:lnTo>
                          <a:pt x="48" y="502"/>
                        </a:lnTo>
                        <a:lnTo>
                          <a:pt x="34" y="478"/>
                        </a:lnTo>
                        <a:lnTo>
                          <a:pt x="22" y="454"/>
                        </a:lnTo>
                        <a:lnTo>
                          <a:pt x="13" y="430"/>
                        </a:lnTo>
                        <a:lnTo>
                          <a:pt x="5" y="404"/>
                        </a:lnTo>
                        <a:lnTo>
                          <a:pt x="0" y="376"/>
                        </a:lnTo>
                        <a:lnTo>
                          <a:pt x="3" y="349"/>
                        </a:lnTo>
                        <a:lnTo>
                          <a:pt x="12" y="323"/>
                        </a:lnTo>
                        <a:lnTo>
                          <a:pt x="27" y="299"/>
                        </a:lnTo>
                        <a:lnTo>
                          <a:pt x="48" y="278"/>
                        </a:lnTo>
                        <a:lnTo>
                          <a:pt x="70" y="258"/>
                        </a:lnTo>
                        <a:lnTo>
                          <a:pt x="91" y="237"/>
                        </a:lnTo>
                        <a:lnTo>
                          <a:pt x="111" y="216"/>
                        </a:lnTo>
                        <a:lnTo>
                          <a:pt x="134" y="196"/>
                        </a:lnTo>
                        <a:lnTo>
                          <a:pt x="156" y="175"/>
                        </a:lnTo>
                        <a:lnTo>
                          <a:pt x="178" y="156"/>
                        </a:lnTo>
                        <a:lnTo>
                          <a:pt x="202" y="136"/>
                        </a:lnTo>
                        <a:lnTo>
                          <a:pt x="225" y="117"/>
                        </a:lnTo>
                        <a:lnTo>
                          <a:pt x="249" y="100"/>
                        </a:lnTo>
                        <a:lnTo>
                          <a:pt x="273" y="81"/>
                        </a:lnTo>
                        <a:lnTo>
                          <a:pt x="299" y="64"/>
                        </a:lnTo>
                        <a:lnTo>
                          <a:pt x="324" y="46"/>
                        </a:lnTo>
                        <a:lnTo>
                          <a:pt x="352" y="29"/>
                        </a:lnTo>
                        <a:lnTo>
                          <a:pt x="379" y="15"/>
                        </a:lnTo>
                        <a:lnTo>
                          <a:pt x="407" y="0"/>
                        </a:lnTo>
                        <a:lnTo>
                          <a:pt x="417" y="5"/>
                        </a:lnTo>
                        <a:lnTo>
                          <a:pt x="429" y="12"/>
                        </a:lnTo>
                        <a:lnTo>
                          <a:pt x="440" y="17"/>
                        </a:lnTo>
                        <a:lnTo>
                          <a:pt x="450" y="24"/>
                        </a:lnTo>
                        <a:lnTo>
                          <a:pt x="460" y="31"/>
                        </a:lnTo>
                        <a:lnTo>
                          <a:pt x="471" y="38"/>
                        </a:lnTo>
                        <a:lnTo>
                          <a:pt x="479" y="45"/>
                        </a:lnTo>
                        <a:lnTo>
                          <a:pt x="488" y="51"/>
                        </a:lnTo>
                        <a:close/>
                      </a:path>
                    </a:pathLst>
                  </a:custGeom>
                  <a:solidFill>
                    <a:srgbClr val="FF0000"/>
                  </a:solidFill>
                  <a:ln w="9525">
                    <a:noFill/>
                    <a:round/>
                    <a:headEnd/>
                    <a:tailEnd/>
                  </a:ln>
                </p:spPr>
                <p:txBody>
                  <a:bodyPr/>
                  <a:lstStyle/>
                  <a:p>
                    <a:endParaRPr lang="nb-NO">
                      <a:latin typeface="Calisto MT" pitchFamily="18" charset="0"/>
                    </a:endParaRPr>
                  </a:p>
                </p:txBody>
              </p:sp>
              <p:sp>
                <p:nvSpPr>
                  <p:cNvPr id="22543" name="Freeform 159"/>
                  <p:cNvSpPr>
                    <a:spLocks/>
                  </p:cNvSpPr>
                  <p:nvPr/>
                </p:nvSpPr>
                <p:spPr bwMode="auto">
                  <a:xfrm>
                    <a:off x="4995" y="156"/>
                    <a:ext cx="285" cy="368"/>
                  </a:xfrm>
                  <a:custGeom>
                    <a:avLst/>
                    <a:gdLst>
                      <a:gd name="T0" fmla="*/ 18 w 569"/>
                      <a:gd name="T1" fmla="*/ 0 h 737"/>
                      <a:gd name="T2" fmla="*/ 18 w 569"/>
                      <a:gd name="T3" fmla="*/ 1 h 737"/>
                      <a:gd name="T4" fmla="*/ 16 w 569"/>
                      <a:gd name="T5" fmla="*/ 3 h 737"/>
                      <a:gd name="T6" fmla="*/ 15 w 569"/>
                      <a:gd name="T7" fmla="*/ 5 h 737"/>
                      <a:gd name="T8" fmla="*/ 14 w 569"/>
                      <a:gd name="T9" fmla="*/ 6 h 737"/>
                      <a:gd name="T10" fmla="*/ 13 w 569"/>
                      <a:gd name="T11" fmla="*/ 6 h 737"/>
                      <a:gd name="T12" fmla="*/ 11 w 569"/>
                      <a:gd name="T13" fmla="*/ 5 h 737"/>
                      <a:gd name="T14" fmla="*/ 9 w 569"/>
                      <a:gd name="T15" fmla="*/ 5 h 737"/>
                      <a:gd name="T16" fmla="*/ 8 w 569"/>
                      <a:gd name="T17" fmla="*/ 5 h 737"/>
                      <a:gd name="T18" fmla="*/ 6 w 569"/>
                      <a:gd name="T19" fmla="*/ 5 h 737"/>
                      <a:gd name="T20" fmla="*/ 6 w 569"/>
                      <a:gd name="T21" fmla="*/ 7 h 737"/>
                      <a:gd name="T22" fmla="*/ 7 w 569"/>
                      <a:gd name="T23" fmla="*/ 8 h 737"/>
                      <a:gd name="T24" fmla="*/ 10 w 569"/>
                      <a:gd name="T25" fmla="*/ 8 h 737"/>
                      <a:gd name="T26" fmla="*/ 12 w 569"/>
                      <a:gd name="T27" fmla="*/ 8 h 737"/>
                      <a:gd name="T28" fmla="*/ 14 w 569"/>
                      <a:gd name="T29" fmla="*/ 8 h 737"/>
                      <a:gd name="T30" fmla="*/ 16 w 569"/>
                      <a:gd name="T31" fmla="*/ 8 h 737"/>
                      <a:gd name="T32" fmla="*/ 17 w 569"/>
                      <a:gd name="T33" fmla="*/ 9 h 737"/>
                      <a:gd name="T34" fmla="*/ 16 w 569"/>
                      <a:gd name="T35" fmla="*/ 11 h 737"/>
                      <a:gd name="T36" fmla="*/ 15 w 569"/>
                      <a:gd name="T37" fmla="*/ 11 h 737"/>
                      <a:gd name="T38" fmla="*/ 14 w 569"/>
                      <a:gd name="T39" fmla="*/ 11 h 737"/>
                      <a:gd name="T40" fmla="*/ 12 w 569"/>
                      <a:gd name="T41" fmla="*/ 12 h 737"/>
                      <a:gd name="T42" fmla="*/ 10 w 569"/>
                      <a:gd name="T43" fmla="*/ 13 h 737"/>
                      <a:gd name="T44" fmla="*/ 8 w 569"/>
                      <a:gd name="T45" fmla="*/ 14 h 737"/>
                      <a:gd name="T46" fmla="*/ 7 w 569"/>
                      <a:gd name="T47" fmla="*/ 15 h 737"/>
                      <a:gd name="T48" fmla="*/ 8 w 569"/>
                      <a:gd name="T49" fmla="*/ 17 h 737"/>
                      <a:gd name="T50" fmla="*/ 10 w 569"/>
                      <a:gd name="T51" fmla="*/ 17 h 737"/>
                      <a:gd name="T52" fmla="*/ 12 w 569"/>
                      <a:gd name="T53" fmla="*/ 17 h 737"/>
                      <a:gd name="T54" fmla="*/ 14 w 569"/>
                      <a:gd name="T55" fmla="*/ 16 h 737"/>
                      <a:gd name="T56" fmla="*/ 16 w 569"/>
                      <a:gd name="T57" fmla="*/ 16 h 737"/>
                      <a:gd name="T58" fmla="*/ 17 w 569"/>
                      <a:gd name="T59" fmla="*/ 16 h 737"/>
                      <a:gd name="T60" fmla="*/ 18 w 569"/>
                      <a:gd name="T61" fmla="*/ 17 h 737"/>
                      <a:gd name="T62" fmla="*/ 18 w 569"/>
                      <a:gd name="T63" fmla="*/ 18 h 737"/>
                      <a:gd name="T64" fmla="*/ 17 w 569"/>
                      <a:gd name="T65" fmla="*/ 20 h 737"/>
                      <a:gd name="T66" fmla="*/ 16 w 569"/>
                      <a:gd name="T67" fmla="*/ 21 h 737"/>
                      <a:gd name="T68" fmla="*/ 16 w 569"/>
                      <a:gd name="T69" fmla="*/ 22 h 737"/>
                      <a:gd name="T70" fmla="*/ 13 w 569"/>
                      <a:gd name="T71" fmla="*/ 22 h 737"/>
                      <a:gd name="T72" fmla="*/ 10 w 569"/>
                      <a:gd name="T73" fmla="*/ 22 h 737"/>
                      <a:gd name="T74" fmla="*/ 7 w 569"/>
                      <a:gd name="T75" fmla="*/ 21 h 737"/>
                      <a:gd name="T76" fmla="*/ 2 w 569"/>
                      <a:gd name="T77" fmla="*/ 22 h 737"/>
                      <a:gd name="T78" fmla="*/ 1 w 569"/>
                      <a:gd name="T79" fmla="*/ 21 h 737"/>
                      <a:gd name="T80" fmla="*/ 1 w 569"/>
                      <a:gd name="T81" fmla="*/ 18 h 737"/>
                      <a:gd name="T82" fmla="*/ 0 w 569"/>
                      <a:gd name="T83" fmla="*/ 15 h 737"/>
                      <a:gd name="T84" fmla="*/ 1 w 569"/>
                      <a:gd name="T85" fmla="*/ 10 h 737"/>
                      <a:gd name="T86" fmla="*/ 2 w 569"/>
                      <a:gd name="T87" fmla="*/ 5 h 737"/>
                      <a:gd name="T88" fmla="*/ 3 w 569"/>
                      <a:gd name="T89" fmla="*/ 2 h 737"/>
                      <a:gd name="T90" fmla="*/ 6 w 569"/>
                      <a:gd name="T91" fmla="*/ 0 h 737"/>
                      <a:gd name="T92" fmla="*/ 6 w 569"/>
                      <a:gd name="T93" fmla="*/ 1 h 737"/>
                      <a:gd name="T94" fmla="*/ 8 w 569"/>
                      <a:gd name="T95" fmla="*/ 1 h 737"/>
                      <a:gd name="T96" fmla="*/ 10 w 569"/>
                      <a:gd name="T97" fmla="*/ 0 h 737"/>
                      <a:gd name="T98" fmla="*/ 13 w 569"/>
                      <a:gd name="T99" fmla="*/ 0 h 737"/>
                      <a:gd name="T100" fmla="*/ 15 w 569"/>
                      <a:gd name="T101" fmla="*/ 0 h 737"/>
                      <a:gd name="T102" fmla="*/ 17 w 569"/>
                      <a:gd name="T103" fmla="*/ 0 h 73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69"/>
                      <a:gd name="T157" fmla="*/ 0 h 737"/>
                      <a:gd name="T158" fmla="*/ 569 w 569"/>
                      <a:gd name="T159" fmla="*/ 737 h 73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69" h="737">
                        <a:moveTo>
                          <a:pt x="555" y="17"/>
                        </a:moveTo>
                        <a:lnTo>
                          <a:pt x="557" y="17"/>
                        </a:lnTo>
                        <a:lnTo>
                          <a:pt x="557" y="24"/>
                        </a:lnTo>
                        <a:lnTo>
                          <a:pt x="555" y="24"/>
                        </a:lnTo>
                        <a:lnTo>
                          <a:pt x="555" y="22"/>
                        </a:lnTo>
                        <a:lnTo>
                          <a:pt x="545" y="43"/>
                        </a:lnTo>
                        <a:lnTo>
                          <a:pt x="533" y="63"/>
                        </a:lnTo>
                        <a:lnTo>
                          <a:pt x="521" y="86"/>
                        </a:lnTo>
                        <a:lnTo>
                          <a:pt x="509" y="108"/>
                        </a:lnTo>
                        <a:lnTo>
                          <a:pt x="496" y="132"/>
                        </a:lnTo>
                        <a:lnTo>
                          <a:pt x="486" y="156"/>
                        </a:lnTo>
                        <a:lnTo>
                          <a:pt x="476" y="180"/>
                        </a:lnTo>
                        <a:lnTo>
                          <a:pt x="469" y="204"/>
                        </a:lnTo>
                        <a:lnTo>
                          <a:pt x="460" y="216"/>
                        </a:lnTo>
                        <a:lnTo>
                          <a:pt x="445" y="209"/>
                        </a:lnTo>
                        <a:lnTo>
                          <a:pt x="428" y="204"/>
                        </a:lnTo>
                        <a:lnTo>
                          <a:pt x="411" y="197"/>
                        </a:lnTo>
                        <a:lnTo>
                          <a:pt x="393" y="192"/>
                        </a:lnTo>
                        <a:lnTo>
                          <a:pt x="376" y="187"/>
                        </a:lnTo>
                        <a:lnTo>
                          <a:pt x="359" y="184"/>
                        </a:lnTo>
                        <a:lnTo>
                          <a:pt x="340" y="178"/>
                        </a:lnTo>
                        <a:lnTo>
                          <a:pt x="323" y="175"/>
                        </a:lnTo>
                        <a:lnTo>
                          <a:pt x="304" y="173"/>
                        </a:lnTo>
                        <a:lnTo>
                          <a:pt x="287" y="171"/>
                        </a:lnTo>
                        <a:lnTo>
                          <a:pt x="268" y="170"/>
                        </a:lnTo>
                        <a:lnTo>
                          <a:pt x="251" y="168"/>
                        </a:lnTo>
                        <a:lnTo>
                          <a:pt x="232" y="168"/>
                        </a:lnTo>
                        <a:lnTo>
                          <a:pt x="215" y="168"/>
                        </a:lnTo>
                        <a:lnTo>
                          <a:pt x="196" y="170"/>
                        </a:lnTo>
                        <a:lnTo>
                          <a:pt x="179" y="171"/>
                        </a:lnTo>
                        <a:lnTo>
                          <a:pt x="173" y="194"/>
                        </a:lnTo>
                        <a:lnTo>
                          <a:pt x="173" y="216"/>
                        </a:lnTo>
                        <a:lnTo>
                          <a:pt x="175" y="238"/>
                        </a:lnTo>
                        <a:lnTo>
                          <a:pt x="179" y="259"/>
                        </a:lnTo>
                        <a:lnTo>
                          <a:pt x="201" y="257"/>
                        </a:lnTo>
                        <a:lnTo>
                          <a:pt x="221" y="257"/>
                        </a:lnTo>
                        <a:lnTo>
                          <a:pt x="244" y="257"/>
                        </a:lnTo>
                        <a:lnTo>
                          <a:pt x="266" y="257"/>
                        </a:lnTo>
                        <a:lnTo>
                          <a:pt x="289" y="259"/>
                        </a:lnTo>
                        <a:lnTo>
                          <a:pt x="311" y="259"/>
                        </a:lnTo>
                        <a:lnTo>
                          <a:pt x="333" y="261"/>
                        </a:lnTo>
                        <a:lnTo>
                          <a:pt x="354" y="263"/>
                        </a:lnTo>
                        <a:lnTo>
                          <a:pt x="376" y="266"/>
                        </a:lnTo>
                        <a:lnTo>
                          <a:pt x="399" y="269"/>
                        </a:lnTo>
                        <a:lnTo>
                          <a:pt x="419" y="273"/>
                        </a:lnTo>
                        <a:lnTo>
                          <a:pt x="441" y="276"/>
                        </a:lnTo>
                        <a:lnTo>
                          <a:pt x="462" y="281"/>
                        </a:lnTo>
                        <a:lnTo>
                          <a:pt x="483" y="285"/>
                        </a:lnTo>
                        <a:lnTo>
                          <a:pt x="503" y="292"/>
                        </a:lnTo>
                        <a:lnTo>
                          <a:pt x="524" y="297"/>
                        </a:lnTo>
                        <a:lnTo>
                          <a:pt x="519" y="311"/>
                        </a:lnTo>
                        <a:lnTo>
                          <a:pt x="515" y="326"/>
                        </a:lnTo>
                        <a:lnTo>
                          <a:pt x="510" y="342"/>
                        </a:lnTo>
                        <a:lnTo>
                          <a:pt x="507" y="355"/>
                        </a:lnTo>
                        <a:lnTo>
                          <a:pt x="495" y="362"/>
                        </a:lnTo>
                        <a:lnTo>
                          <a:pt x="483" y="366"/>
                        </a:lnTo>
                        <a:lnTo>
                          <a:pt x="469" y="369"/>
                        </a:lnTo>
                        <a:lnTo>
                          <a:pt x="454" y="373"/>
                        </a:lnTo>
                        <a:lnTo>
                          <a:pt x="438" y="374"/>
                        </a:lnTo>
                        <a:lnTo>
                          <a:pt x="423" y="378"/>
                        </a:lnTo>
                        <a:lnTo>
                          <a:pt x="407" y="383"/>
                        </a:lnTo>
                        <a:lnTo>
                          <a:pt x="392" y="388"/>
                        </a:lnTo>
                        <a:lnTo>
                          <a:pt x="368" y="397"/>
                        </a:lnTo>
                        <a:lnTo>
                          <a:pt x="345" y="405"/>
                        </a:lnTo>
                        <a:lnTo>
                          <a:pt x="321" y="414"/>
                        </a:lnTo>
                        <a:lnTo>
                          <a:pt x="299" y="422"/>
                        </a:lnTo>
                        <a:lnTo>
                          <a:pt x="276" y="433"/>
                        </a:lnTo>
                        <a:lnTo>
                          <a:pt x="254" y="441"/>
                        </a:lnTo>
                        <a:lnTo>
                          <a:pt x="232" y="452"/>
                        </a:lnTo>
                        <a:lnTo>
                          <a:pt x="211" y="462"/>
                        </a:lnTo>
                        <a:lnTo>
                          <a:pt x="213" y="486"/>
                        </a:lnTo>
                        <a:lnTo>
                          <a:pt x="215" y="507"/>
                        </a:lnTo>
                        <a:lnTo>
                          <a:pt x="220" y="527"/>
                        </a:lnTo>
                        <a:lnTo>
                          <a:pt x="228" y="546"/>
                        </a:lnTo>
                        <a:lnTo>
                          <a:pt x="247" y="548"/>
                        </a:lnTo>
                        <a:lnTo>
                          <a:pt x="266" y="550"/>
                        </a:lnTo>
                        <a:lnTo>
                          <a:pt x="287" y="551"/>
                        </a:lnTo>
                        <a:lnTo>
                          <a:pt x="306" y="551"/>
                        </a:lnTo>
                        <a:lnTo>
                          <a:pt x="325" y="550"/>
                        </a:lnTo>
                        <a:lnTo>
                          <a:pt x="345" y="550"/>
                        </a:lnTo>
                        <a:lnTo>
                          <a:pt x="364" y="548"/>
                        </a:lnTo>
                        <a:lnTo>
                          <a:pt x="385" y="544"/>
                        </a:lnTo>
                        <a:lnTo>
                          <a:pt x="404" y="543"/>
                        </a:lnTo>
                        <a:lnTo>
                          <a:pt x="423" y="539"/>
                        </a:lnTo>
                        <a:lnTo>
                          <a:pt x="443" y="536"/>
                        </a:lnTo>
                        <a:lnTo>
                          <a:pt x="462" y="532"/>
                        </a:lnTo>
                        <a:lnTo>
                          <a:pt x="481" y="529"/>
                        </a:lnTo>
                        <a:lnTo>
                          <a:pt x="502" y="525"/>
                        </a:lnTo>
                        <a:lnTo>
                          <a:pt x="521" y="522"/>
                        </a:lnTo>
                        <a:lnTo>
                          <a:pt x="539" y="519"/>
                        </a:lnTo>
                        <a:lnTo>
                          <a:pt x="548" y="529"/>
                        </a:lnTo>
                        <a:lnTo>
                          <a:pt x="560" y="539"/>
                        </a:lnTo>
                        <a:lnTo>
                          <a:pt x="569" y="550"/>
                        </a:lnTo>
                        <a:lnTo>
                          <a:pt x="565" y="565"/>
                        </a:lnTo>
                        <a:lnTo>
                          <a:pt x="558" y="579"/>
                        </a:lnTo>
                        <a:lnTo>
                          <a:pt x="553" y="598"/>
                        </a:lnTo>
                        <a:lnTo>
                          <a:pt x="548" y="615"/>
                        </a:lnTo>
                        <a:lnTo>
                          <a:pt x="539" y="630"/>
                        </a:lnTo>
                        <a:lnTo>
                          <a:pt x="533" y="642"/>
                        </a:lnTo>
                        <a:lnTo>
                          <a:pt x="526" y="654"/>
                        </a:lnTo>
                        <a:lnTo>
                          <a:pt x="517" y="668"/>
                        </a:lnTo>
                        <a:lnTo>
                          <a:pt x="509" y="684"/>
                        </a:lnTo>
                        <a:lnTo>
                          <a:pt x="500" y="697"/>
                        </a:lnTo>
                        <a:lnTo>
                          <a:pt x="491" y="709"/>
                        </a:lnTo>
                        <a:lnTo>
                          <a:pt x="483" y="721"/>
                        </a:lnTo>
                        <a:lnTo>
                          <a:pt x="476" y="732"/>
                        </a:lnTo>
                        <a:lnTo>
                          <a:pt x="441" y="728"/>
                        </a:lnTo>
                        <a:lnTo>
                          <a:pt x="411" y="725"/>
                        </a:lnTo>
                        <a:lnTo>
                          <a:pt x="378" y="720"/>
                        </a:lnTo>
                        <a:lnTo>
                          <a:pt x="349" y="714"/>
                        </a:lnTo>
                        <a:lnTo>
                          <a:pt x="318" y="709"/>
                        </a:lnTo>
                        <a:lnTo>
                          <a:pt x="287" y="702"/>
                        </a:lnTo>
                        <a:lnTo>
                          <a:pt x="254" y="696"/>
                        </a:lnTo>
                        <a:lnTo>
                          <a:pt x="221" y="689"/>
                        </a:lnTo>
                        <a:lnTo>
                          <a:pt x="50" y="735"/>
                        </a:lnTo>
                        <a:lnTo>
                          <a:pt x="44" y="733"/>
                        </a:lnTo>
                        <a:lnTo>
                          <a:pt x="39" y="735"/>
                        </a:lnTo>
                        <a:lnTo>
                          <a:pt x="34" y="737"/>
                        </a:lnTo>
                        <a:lnTo>
                          <a:pt x="29" y="737"/>
                        </a:lnTo>
                        <a:lnTo>
                          <a:pt x="22" y="702"/>
                        </a:lnTo>
                        <a:lnTo>
                          <a:pt x="14" y="668"/>
                        </a:lnTo>
                        <a:lnTo>
                          <a:pt x="7" y="630"/>
                        </a:lnTo>
                        <a:lnTo>
                          <a:pt x="3" y="591"/>
                        </a:lnTo>
                        <a:lnTo>
                          <a:pt x="3" y="592"/>
                        </a:lnTo>
                        <a:lnTo>
                          <a:pt x="0" y="543"/>
                        </a:lnTo>
                        <a:lnTo>
                          <a:pt x="0" y="491"/>
                        </a:lnTo>
                        <a:lnTo>
                          <a:pt x="3" y="436"/>
                        </a:lnTo>
                        <a:lnTo>
                          <a:pt x="10" y="381"/>
                        </a:lnTo>
                        <a:lnTo>
                          <a:pt x="19" y="324"/>
                        </a:lnTo>
                        <a:lnTo>
                          <a:pt x="29" y="269"/>
                        </a:lnTo>
                        <a:lnTo>
                          <a:pt x="41" y="216"/>
                        </a:lnTo>
                        <a:lnTo>
                          <a:pt x="56" y="166"/>
                        </a:lnTo>
                        <a:lnTo>
                          <a:pt x="65" y="134"/>
                        </a:lnTo>
                        <a:lnTo>
                          <a:pt x="72" y="103"/>
                        </a:lnTo>
                        <a:lnTo>
                          <a:pt x="81" y="72"/>
                        </a:lnTo>
                        <a:lnTo>
                          <a:pt x="96" y="41"/>
                        </a:lnTo>
                        <a:lnTo>
                          <a:pt x="189" y="22"/>
                        </a:lnTo>
                        <a:lnTo>
                          <a:pt x="191" y="29"/>
                        </a:lnTo>
                        <a:lnTo>
                          <a:pt x="187" y="36"/>
                        </a:lnTo>
                        <a:lnTo>
                          <a:pt x="184" y="43"/>
                        </a:lnTo>
                        <a:lnTo>
                          <a:pt x="184" y="51"/>
                        </a:lnTo>
                        <a:lnTo>
                          <a:pt x="206" y="46"/>
                        </a:lnTo>
                        <a:lnTo>
                          <a:pt x="228" y="41"/>
                        </a:lnTo>
                        <a:lnTo>
                          <a:pt x="251" y="34"/>
                        </a:lnTo>
                        <a:lnTo>
                          <a:pt x="273" y="29"/>
                        </a:lnTo>
                        <a:lnTo>
                          <a:pt x="295" y="22"/>
                        </a:lnTo>
                        <a:lnTo>
                          <a:pt x="318" y="17"/>
                        </a:lnTo>
                        <a:lnTo>
                          <a:pt x="340" y="12"/>
                        </a:lnTo>
                        <a:lnTo>
                          <a:pt x="364" y="8"/>
                        </a:lnTo>
                        <a:lnTo>
                          <a:pt x="386" y="3"/>
                        </a:lnTo>
                        <a:lnTo>
                          <a:pt x="411" y="1"/>
                        </a:lnTo>
                        <a:lnTo>
                          <a:pt x="435" y="0"/>
                        </a:lnTo>
                        <a:lnTo>
                          <a:pt x="457" y="0"/>
                        </a:lnTo>
                        <a:lnTo>
                          <a:pt x="481" y="1"/>
                        </a:lnTo>
                        <a:lnTo>
                          <a:pt x="505" y="5"/>
                        </a:lnTo>
                        <a:lnTo>
                          <a:pt x="529" y="10"/>
                        </a:lnTo>
                        <a:lnTo>
                          <a:pt x="553" y="17"/>
                        </a:lnTo>
                        <a:lnTo>
                          <a:pt x="555" y="17"/>
                        </a:lnTo>
                        <a:close/>
                      </a:path>
                    </a:pathLst>
                  </a:custGeom>
                  <a:solidFill>
                    <a:srgbClr val="FF0000"/>
                  </a:solidFill>
                  <a:ln w="9525">
                    <a:noFill/>
                    <a:round/>
                    <a:headEnd/>
                    <a:tailEnd/>
                  </a:ln>
                </p:spPr>
                <p:txBody>
                  <a:bodyPr/>
                  <a:lstStyle/>
                  <a:p>
                    <a:endParaRPr lang="nb-NO">
                      <a:latin typeface="Calisto MT" pitchFamily="18" charset="0"/>
                    </a:endParaRPr>
                  </a:p>
                </p:txBody>
              </p:sp>
              <p:sp>
                <p:nvSpPr>
                  <p:cNvPr id="22544" name="Freeform 160"/>
                  <p:cNvSpPr>
                    <a:spLocks/>
                  </p:cNvSpPr>
                  <p:nvPr/>
                </p:nvSpPr>
                <p:spPr bwMode="auto">
                  <a:xfrm>
                    <a:off x="4753" y="158"/>
                    <a:ext cx="230" cy="371"/>
                  </a:xfrm>
                  <a:custGeom>
                    <a:avLst/>
                    <a:gdLst>
                      <a:gd name="T0" fmla="*/ 13 w 461"/>
                      <a:gd name="T1" fmla="*/ 1 h 740"/>
                      <a:gd name="T2" fmla="*/ 14 w 461"/>
                      <a:gd name="T3" fmla="*/ 3 h 740"/>
                      <a:gd name="T4" fmla="*/ 14 w 461"/>
                      <a:gd name="T5" fmla="*/ 5 h 740"/>
                      <a:gd name="T6" fmla="*/ 14 w 461"/>
                      <a:gd name="T7" fmla="*/ 5 h 740"/>
                      <a:gd name="T8" fmla="*/ 14 w 461"/>
                      <a:gd name="T9" fmla="*/ 6 h 740"/>
                      <a:gd name="T10" fmla="*/ 13 w 461"/>
                      <a:gd name="T11" fmla="*/ 7 h 740"/>
                      <a:gd name="T12" fmla="*/ 13 w 461"/>
                      <a:gd name="T13" fmla="*/ 8 h 740"/>
                      <a:gd name="T14" fmla="*/ 12 w 461"/>
                      <a:gd name="T15" fmla="*/ 7 h 740"/>
                      <a:gd name="T16" fmla="*/ 11 w 461"/>
                      <a:gd name="T17" fmla="*/ 7 h 740"/>
                      <a:gd name="T18" fmla="*/ 10 w 461"/>
                      <a:gd name="T19" fmla="*/ 7 h 740"/>
                      <a:gd name="T20" fmla="*/ 8 w 461"/>
                      <a:gd name="T21" fmla="*/ 7 h 740"/>
                      <a:gd name="T22" fmla="*/ 7 w 461"/>
                      <a:gd name="T23" fmla="*/ 7 h 740"/>
                      <a:gd name="T24" fmla="*/ 6 w 461"/>
                      <a:gd name="T25" fmla="*/ 7 h 740"/>
                      <a:gd name="T26" fmla="*/ 5 w 461"/>
                      <a:gd name="T27" fmla="*/ 7 h 740"/>
                      <a:gd name="T28" fmla="*/ 5 w 461"/>
                      <a:gd name="T29" fmla="*/ 8 h 740"/>
                      <a:gd name="T30" fmla="*/ 6 w 461"/>
                      <a:gd name="T31" fmla="*/ 9 h 740"/>
                      <a:gd name="T32" fmla="*/ 7 w 461"/>
                      <a:gd name="T33" fmla="*/ 9 h 740"/>
                      <a:gd name="T34" fmla="*/ 7 w 461"/>
                      <a:gd name="T35" fmla="*/ 10 h 740"/>
                      <a:gd name="T36" fmla="*/ 9 w 461"/>
                      <a:gd name="T37" fmla="*/ 10 h 740"/>
                      <a:gd name="T38" fmla="*/ 11 w 461"/>
                      <a:gd name="T39" fmla="*/ 12 h 740"/>
                      <a:gd name="T40" fmla="*/ 12 w 461"/>
                      <a:gd name="T41" fmla="*/ 13 h 740"/>
                      <a:gd name="T42" fmla="*/ 13 w 461"/>
                      <a:gd name="T43" fmla="*/ 15 h 740"/>
                      <a:gd name="T44" fmla="*/ 14 w 461"/>
                      <a:gd name="T45" fmla="*/ 17 h 740"/>
                      <a:gd name="T46" fmla="*/ 13 w 461"/>
                      <a:gd name="T47" fmla="*/ 19 h 740"/>
                      <a:gd name="T48" fmla="*/ 12 w 461"/>
                      <a:gd name="T49" fmla="*/ 20 h 740"/>
                      <a:gd name="T50" fmla="*/ 11 w 461"/>
                      <a:gd name="T51" fmla="*/ 21 h 740"/>
                      <a:gd name="T52" fmla="*/ 10 w 461"/>
                      <a:gd name="T53" fmla="*/ 21 h 740"/>
                      <a:gd name="T54" fmla="*/ 9 w 461"/>
                      <a:gd name="T55" fmla="*/ 22 h 740"/>
                      <a:gd name="T56" fmla="*/ 8 w 461"/>
                      <a:gd name="T57" fmla="*/ 22 h 740"/>
                      <a:gd name="T58" fmla="*/ 7 w 461"/>
                      <a:gd name="T59" fmla="*/ 23 h 740"/>
                      <a:gd name="T60" fmla="*/ 6 w 461"/>
                      <a:gd name="T61" fmla="*/ 23 h 740"/>
                      <a:gd name="T62" fmla="*/ 4 w 461"/>
                      <a:gd name="T63" fmla="*/ 23 h 740"/>
                      <a:gd name="T64" fmla="*/ 3 w 461"/>
                      <a:gd name="T65" fmla="*/ 24 h 740"/>
                      <a:gd name="T66" fmla="*/ 2 w 461"/>
                      <a:gd name="T67" fmla="*/ 24 h 740"/>
                      <a:gd name="T68" fmla="*/ 0 w 461"/>
                      <a:gd name="T69" fmla="*/ 23 h 740"/>
                      <a:gd name="T70" fmla="*/ 0 w 461"/>
                      <a:gd name="T71" fmla="*/ 20 h 740"/>
                      <a:gd name="T72" fmla="*/ 0 w 461"/>
                      <a:gd name="T73" fmla="*/ 17 h 740"/>
                      <a:gd name="T74" fmla="*/ 0 w 461"/>
                      <a:gd name="T75" fmla="*/ 17 h 740"/>
                      <a:gd name="T76" fmla="*/ 2 w 461"/>
                      <a:gd name="T77" fmla="*/ 17 h 740"/>
                      <a:gd name="T78" fmla="*/ 3 w 461"/>
                      <a:gd name="T79" fmla="*/ 18 h 740"/>
                      <a:gd name="T80" fmla="*/ 5 w 461"/>
                      <a:gd name="T81" fmla="*/ 18 h 740"/>
                      <a:gd name="T82" fmla="*/ 6 w 461"/>
                      <a:gd name="T83" fmla="*/ 17 h 740"/>
                      <a:gd name="T84" fmla="*/ 4 w 461"/>
                      <a:gd name="T85" fmla="*/ 15 h 740"/>
                      <a:gd name="T86" fmla="*/ 2 w 461"/>
                      <a:gd name="T87" fmla="*/ 13 h 740"/>
                      <a:gd name="T88" fmla="*/ 1 w 461"/>
                      <a:gd name="T89" fmla="*/ 10 h 740"/>
                      <a:gd name="T90" fmla="*/ 0 w 461"/>
                      <a:gd name="T91" fmla="*/ 7 h 740"/>
                      <a:gd name="T92" fmla="*/ 1 w 461"/>
                      <a:gd name="T93" fmla="*/ 6 h 740"/>
                      <a:gd name="T94" fmla="*/ 2 w 461"/>
                      <a:gd name="T95" fmla="*/ 5 h 740"/>
                      <a:gd name="T96" fmla="*/ 3 w 461"/>
                      <a:gd name="T97" fmla="*/ 4 h 740"/>
                      <a:gd name="T98" fmla="*/ 4 w 461"/>
                      <a:gd name="T99" fmla="*/ 3 h 740"/>
                      <a:gd name="T100" fmla="*/ 6 w 461"/>
                      <a:gd name="T101" fmla="*/ 2 h 740"/>
                      <a:gd name="T102" fmla="*/ 7 w 461"/>
                      <a:gd name="T103" fmla="*/ 2 h 740"/>
                      <a:gd name="T104" fmla="*/ 8 w 461"/>
                      <a:gd name="T105" fmla="*/ 1 h 740"/>
                      <a:gd name="T106" fmla="*/ 10 w 461"/>
                      <a:gd name="T107" fmla="*/ 1 h 740"/>
                      <a:gd name="T108" fmla="*/ 11 w 461"/>
                      <a:gd name="T109" fmla="*/ 1 h 740"/>
                      <a:gd name="T110" fmla="*/ 13 w 461"/>
                      <a:gd name="T111" fmla="*/ 1 h 7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1"/>
                      <a:gd name="T169" fmla="*/ 0 h 740"/>
                      <a:gd name="T170" fmla="*/ 461 w 461"/>
                      <a:gd name="T171" fmla="*/ 740 h 7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1" h="740">
                        <a:moveTo>
                          <a:pt x="416" y="2"/>
                        </a:moveTo>
                        <a:lnTo>
                          <a:pt x="433" y="31"/>
                        </a:lnTo>
                        <a:lnTo>
                          <a:pt x="445" y="60"/>
                        </a:lnTo>
                        <a:lnTo>
                          <a:pt x="454" y="87"/>
                        </a:lnTo>
                        <a:lnTo>
                          <a:pt x="459" y="111"/>
                        </a:lnTo>
                        <a:lnTo>
                          <a:pt x="461" y="132"/>
                        </a:lnTo>
                        <a:lnTo>
                          <a:pt x="461" y="149"/>
                        </a:lnTo>
                        <a:lnTo>
                          <a:pt x="461" y="160"/>
                        </a:lnTo>
                        <a:lnTo>
                          <a:pt x="461" y="163"/>
                        </a:lnTo>
                        <a:lnTo>
                          <a:pt x="456" y="182"/>
                        </a:lnTo>
                        <a:lnTo>
                          <a:pt x="452" y="199"/>
                        </a:lnTo>
                        <a:lnTo>
                          <a:pt x="447" y="216"/>
                        </a:lnTo>
                        <a:lnTo>
                          <a:pt x="442" y="233"/>
                        </a:lnTo>
                        <a:lnTo>
                          <a:pt x="426" y="227"/>
                        </a:lnTo>
                        <a:lnTo>
                          <a:pt x="409" y="221"/>
                        </a:lnTo>
                        <a:lnTo>
                          <a:pt x="394" y="216"/>
                        </a:lnTo>
                        <a:lnTo>
                          <a:pt x="376" y="213"/>
                        </a:lnTo>
                        <a:lnTo>
                          <a:pt x="358" y="209"/>
                        </a:lnTo>
                        <a:lnTo>
                          <a:pt x="340" y="208"/>
                        </a:lnTo>
                        <a:lnTo>
                          <a:pt x="321" y="206"/>
                        </a:lnTo>
                        <a:lnTo>
                          <a:pt x="303" y="206"/>
                        </a:lnTo>
                        <a:lnTo>
                          <a:pt x="285" y="206"/>
                        </a:lnTo>
                        <a:lnTo>
                          <a:pt x="266" y="206"/>
                        </a:lnTo>
                        <a:lnTo>
                          <a:pt x="249" y="208"/>
                        </a:lnTo>
                        <a:lnTo>
                          <a:pt x="230" y="209"/>
                        </a:lnTo>
                        <a:lnTo>
                          <a:pt x="213" y="213"/>
                        </a:lnTo>
                        <a:lnTo>
                          <a:pt x="198" y="216"/>
                        </a:lnTo>
                        <a:lnTo>
                          <a:pt x="182" y="221"/>
                        </a:lnTo>
                        <a:lnTo>
                          <a:pt x="167" y="227"/>
                        </a:lnTo>
                        <a:lnTo>
                          <a:pt x="175" y="240"/>
                        </a:lnTo>
                        <a:lnTo>
                          <a:pt x="186" y="251"/>
                        </a:lnTo>
                        <a:lnTo>
                          <a:pt x="198" y="259"/>
                        </a:lnTo>
                        <a:lnTo>
                          <a:pt x="211" y="268"/>
                        </a:lnTo>
                        <a:lnTo>
                          <a:pt x="225" y="276"/>
                        </a:lnTo>
                        <a:lnTo>
                          <a:pt x="239" y="283"/>
                        </a:lnTo>
                        <a:lnTo>
                          <a:pt x="253" y="290"/>
                        </a:lnTo>
                        <a:lnTo>
                          <a:pt x="266" y="297"/>
                        </a:lnTo>
                        <a:lnTo>
                          <a:pt x="299" y="313"/>
                        </a:lnTo>
                        <a:lnTo>
                          <a:pt x="328" y="331"/>
                        </a:lnTo>
                        <a:lnTo>
                          <a:pt x="354" y="354"/>
                        </a:lnTo>
                        <a:lnTo>
                          <a:pt x="376" y="378"/>
                        </a:lnTo>
                        <a:lnTo>
                          <a:pt x="397" y="405"/>
                        </a:lnTo>
                        <a:lnTo>
                          <a:pt x="416" y="435"/>
                        </a:lnTo>
                        <a:lnTo>
                          <a:pt x="433" y="465"/>
                        </a:lnTo>
                        <a:lnTo>
                          <a:pt x="449" y="498"/>
                        </a:lnTo>
                        <a:lnTo>
                          <a:pt x="452" y="527"/>
                        </a:lnTo>
                        <a:lnTo>
                          <a:pt x="447" y="555"/>
                        </a:lnTo>
                        <a:lnTo>
                          <a:pt x="435" y="581"/>
                        </a:lnTo>
                        <a:lnTo>
                          <a:pt x="419" y="601"/>
                        </a:lnTo>
                        <a:lnTo>
                          <a:pt x="401" y="622"/>
                        </a:lnTo>
                        <a:lnTo>
                          <a:pt x="378" y="639"/>
                        </a:lnTo>
                        <a:lnTo>
                          <a:pt x="358" y="653"/>
                        </a:lnTo>
                        <a:lnTo>
                          <a:pt x="337" y="665"/>
                        </a:lnTo>
                        <a:lnTo>
                          <a:pt x="337" y="663"/>
                        </a:lnTo>
                        <a:lnTo>
                          <a:pt x="321" y="673"/>
                        </a:lnTo>
                        <a:lnTo>
                          <a:pt x="306" y="682"/>
                        </a:lnTo>
                        <a:lnTo>
                          <a:pt x="289" y="691"/>
                        </a:lnTo>
                        <a:lnTo>
                          <a:pt x="272" y="699"/>
                        </a:lnTo>
                        <a:lnTo>
                          <a:pt x="253" y="708"/>
                        </a:lnTo>
                        <a:lnTo>
                          <a:pt x="234" y="715"/>
                        </a:lnTo>
                        <a:lnTo>
                          <a:pt x="215" y="721"/>
                        </a:lnTo>
                        <a:lnTo>
                          <a:pt x="194" y="727"/>
                        </a:lnTo>
                        <a:lnTo>
                          <a:pt x="175" y="732"/>
                        </a:lnTo>
                        <a:lnTo>
                          <a:pt x="155" y="735"/>
                        </a:lnTo>
                        <a:lnTo>
                          <a:pt x="134" y="737"/>
                        </a:lnTo>
                        <a:lnTo>
                          <a:pt x="114" y="739"/>
                        </a:lnTo>
                        <a:lnTo>
                          <a:pt x="93" y="740"/>
                        </a:lnTo>
                        <a:lnTo>
                          <a:pt x="72" y="739"/>
                        </a:lnTo>
                        <a:lnTo>
                          <a:pt x="52" y="737"/>
                        </a:lnTo>
                        <a:lnTo>
                          <a:pt x="31" y="734"/>
                        </a:lnTo>
                        <a:lnTo>
                          <a:pt x="16" y="687"/>
                        </a:lnTo>
                        <a:lnTo>
                          <a:pt x="5" y="637"/>
                        </a:lnTo>
                        <a:lnTo>
                          <a:pt x="0" y="586"/>
                        </a:lnTo>
                        <a:lnTo>
                          <a:pt x="2" y="531"/>
                        </a:lnTo>
                        <a:lnTo>
                          <a:pt x="9" y="520"/>
                        </a:lnTo>
                        <a:lnTo>
                          <a:pt x="31" y="527"/>
                        </a:lnTo>
                        <a:lnTo>
                          <a:pt x="53" y="534"/>
                        </a:lnTo>
                        <a:lnTo>
                          <a:pt x="77" y="539"/>
                        </a:lnTo>
                        <a:lnTo>
                          <a:pt x="101" y="543"/>
                        </a:lnTo>
                        <a:lnTo>
                          <a:pt x="126" y="546"/>
                        </a:lnTo>
                        <a:lnTo>
                          <a:pt x="150" y="548"/>
                        </a:lnTo>
                        <a:lnTo>
                          <a:pt x="175" y="550"/>
                        </a:lnTo>
                        <a:lnTo>
                          <a:pt x="199" y="550"/>
                        </a:lnTo>
                        <a:lnTo>
                          <a:pt x="198" y="529"/>
                        </a:lnTo>
                        <a:lnTo>
                          <a:pt x="182" y="502"/>
                        </a:lnTo>
                        <a:lnTo>
                          <a:pt x="156" y="467"/>
                        </a:lnTo>
                        <a:lnTo>
                          <a:pt x="127" y="428"/>
                        </a:lnTo>
                        <a:lnTo>
                          <a:pt x="95" y="385"/>
                        </a:lnTo>
                        <a:lnTo>
                          <a:pt x="65" y="340"/>
                        </a:lnTo>
                        <a:lnTo>
                          <a:pt x="41" y="295"/>
                        </a:lnTo>
                        <a:lnTo>
                          <a:pt x="29" y="251"/>
                        </a:lnTo>
                        <a:lnTo>
                          <a:pt x="28" y="218"/>
                        </a:lnTo>
                        <a:lnTo>
                          <a:pt x="36" y="197"/>
                        </a:lnTo>
                        <a:lnTo>
                          <a:pt x="48" y="180"/>
                        </a:lnTo>
                        <a:lnTo>
                          <a:pt x="62" y="165"/>
                        </a:lnTo>
                        <a:lnTo>
                          <a:pt x="77" y="148"/>
                        </a:lnTo>
                        <a:lnTo>
                          <a:pt x="95" y="130"/>
                        </a:lnTo>
                        <a:lnTo>
                          <a:pt x="114" y="115"/>
                        </a:lnTo>
                        <a:lnTo>
                          <a:pt x="131" y="101"/>
                        </a:lnTo>
                        <a:lnTo>
                          <a:pt x="151" y="87"/>
                        </a:lnTo>
                        <a:lnTo>
                          <a:pt x="172" y="75"/>
                        </a:lnTo>
                        <a:lnTo>
                          <a:pt x="193" y="63"/>
                        </a:lnTo>
                        <a:lnTo>
                          <a:pt x="213" y="51"/>
                        </a:lnTo>
                        <a:lnTo>
                          <a:pt x="236" y="43"/>
                        </a:lnTo>
                        <a:lnTo>
                          <a:pt x="260" y="32"/>
                        </a:lnTo>
                        <a:lnTo>
                          <a:pt x="282" y="26"/>
                        </a:lnTo>
                        <a:lnTo>
                          <a:pt x="306" y="19"/>
                        </a:lnTo>
                        <a:lnTo>
                          <a:pt x="330" y="12"/>
                        </a:lnTo>
                        <a:lnTo>
                          <a:pt x="356" y="7"/>
                        </a:lnTo>
                        <a:lnTo>
                          <a:pt x="380" y="3"/>
                        </a:lnTo>
                        <a:lnTo>
                          <a:pt x="406" y="0"/>
                        </a:lnTo>
                        <a:lnTo>
                          <a:pt x="416" y="2"/>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45" name="Freeform 161"/>
                  <p:cNvSpPr>
                    <a:spLocks/>
                  </p:cNvSpPr>
                  <p:nvPr/>
                </p:nvSpPr>
                <p:spPr bwMode="auto">
                  <a:xfrm>
                    <a:off x="3766" y="159"/>
                    <a:ext cx="298" cy="358"/>
                  </a:xfrm>
                  <a:custGeom>
                    <a:avLst/>
                    <a:gdLst>
                      <a:gd name="T0" fmla="*/ 18 w 597"/>
                      <a:gd name="T1" fmla="*/ 3 h 714"/>
                      <a:gd name="T2" fmla="*/ 18 w 597"/>
                      <a:gd name="T3" fmla="*/ 7 h 714"/>
                      <a:gd name="T4" fmla="*/ 18 w 597"/>
                      <a:gd name="T5" fmla="*/ 10 h 714"/>
                      <a:gd name="T6" fmla="*/ 17 w 597"/>
                      <a:gd name="T7" fmla="*/ 14 h 714"/>
                      <a:gd name="T8" fmla="*/ 17 w 597"/>
                      <a:gd name="T9" fmla="*/ 17 h 714"/>
                      <a:gd name="T10" fmla="*/ 16 w 597"/>
                      <a:gd name="T11" fmla="*/ 20 h 714"/>
                      <a:gd name="T12" fmla="*/ 15 w 597"/>
                      <a:gd name="T13" fmla="*/ 21 h 714"/>
                      <a:gd name="T14" fmla="*/ 14 w 597"/>
                      <a:gd name="T15" fmla="*/ 22 h 714"/>
                      <a:gd name="T16" fmla="*/ 14 w 597"/>
                      <a:gd name="T17" fmla="*/ 22 h 714"/>
                      <a:gd name="T18" fmla="*/ 13 w 597"/>
                      <a:gd name="T19" fmla="*/ 22 h 714"/>
                      <a:gd name="T20" fmla="*/ 13 w 597"/>
                      <a:gd name="T21" fmla="*/ 22 h 714"/>
                      <a:gd name="T22" fmla="*/ 12 w 597"/>
                      <a:gd name="T23" fmla="*/ 22 h 714"/>
                      <a:gd name="T24" fmla="*/ 12 w 597"/>
                      <a:gd name="T25" fmla="*/ 22 h 714"/>
                      <a:gd name="T26" fmla="*/ 12 w 597"/>
                      <a:gd name="T27" fmla="*/ 22 h 714"/>
                      <a:gd name="T28" fmla="*/ 11 w 597"/>
                      <a:gd name="T29" fmla="*/ 22 h 714"/>
                      <a:gd name="T30" fmla="*/ 12 w 597"/>
                      <a:gd name="T31" fmla="*/ 21 h 714"/>
                      <a:gd name="T32" fmla="*/ 12 w 597"/>
                      <a:gd name="T33" fmla="*/ 20 h 714"/>
                      <a:gd name="T34" fmla="*/ 12 w 597"/>
                      <a:gd name="T35" fmla="*/ 19 h 714"/>
                      <a:gd name="T36" fmla="*/ 12 w 597"/>
                      <a:gd name="T37" fmla="*/ 17 h 714"/>
                      <a:gd name="T38" fmla="*/ 11 w 597"/>
                      <a:gd name="T39" fmla="*/ 15 h 714"/>
                      <a:gd name="T40" fmla="*/ 10 w 597"/>
                      <a:gd name="T41" fmla="*/ 14 h 714"/>
                      <a:gd name="T42" fmla="*/ 9 w 597"/>
                      <a:gd name="T43" fmla="*/ 14 h 714"/>
                      <a:gd name="T44" fmla="*/ 8 w 597"/>
                      <a:gd name="T45" fmla="*/ 14 h 714"/>
                      <a:gd name="T46" fmla="*/ 7 w 597"/>
                      <a:gd name="T47" fmla="*/ 15 h 714"/>
                      <a:gd name="T48" fmla="*/ 7 w 597"/>
                      <a:gd name="T49" fmla="*/ 16 h 714"/>
                      <a:gd name="T50" fmla="*/ 8 w 597"/>
                      <a:gd name="T51" fmla="*/ 18 h 714"/>
                      <a:gd name="T52" fmla="*/ 8 w 597"/>
                      <a:gd name="T53" fmla="*/ 20 h 714"/>
                      <a:gd name="T54" fmla="*/ 8 w 597"/>
                      <a:gd name="T55" fmla="*/ 21 h 714"/>
                      <a:gd name="T56" fmla="*/ 6 w 597"/>
                      <a:gd name="T57" fmla="*/ 21 h 714"/>
                      <a:gd name="T58" fmla="*/ 4 w 597"/>
                      <a:gd name="T59" fmla="*/ 22 h 714"/>
                      <a:gd name="T60" fmla="*/ 2 w 597"/>
                      <a:gd name="T61" fmla="*/ 23 h 714"/>
                      <a:gd name="T62" fmla="*/ 0 w 597"/>
                      <a:gd name="T63" fmla="*/ 23 h 714"/>
                      <a:gd name="T64" fmla="*/ 0 w 597"/>
                      <a:gd name="T65" fmla="*/ 22 h 714"/>
                      <a:gd name="T66" fmla="*/ 0 w 597"/>
                      <a:gd name="T67" fmla="*/ 20 h 714"/>
                      <a:gd name="T68" fmla="*/ 0 w 597"/>
                      <a:gd name="T69" fmla="*/ 15 h 714"/>
                      <a:gd name="T70" fmla="*/ 0 w 597"/>
                      <a:gd name="T71" fmla="*/ 10 h 714"/>
                      <a:gd name="T72" fmla="*/ 0 w 597"/>
                      <a:gd name="T73" fmla="*/ 7 h 714"/>
                      <a:gd name="T74" fmla="*/ 1 w 597"/>
                      <a:gd name="T75" fmla="*/ 4 h 714"/>
                      <a:gd name="T76" fmla="*/ 2 w 597"/>
                      <a:gd name="T77" fmla="*/ 2 h 714"/>
                      <a:gd name="T78" fmla="*/ 5 w 597"/>
                      <a:gd name="T79" fmla="*/ 1 h 714"/>
                      <a:gd name="T80" fmla="*/ 5 w 597"/>
                      <a:gd name="T81" fmla="*/ 2 h 714"/>
                      <a:gd name="T82" fmla="*/ 5 w 597"/>
                      <a:gd name="T83" fmla="*/ 3 h 714"/>
                      <a:gd name="T84" fmla="*/ 5 w 597"/>
                      <a:gd name="T85" fmla="*/ 6 h 714"/>
                      <a:gd name="T86" fmla="*/ 6 w 597"/>
                      <a:gd name="T87" fmla="*/ 9 h 714"/>
                      <a:gd name="T88" fmla="*/ 11 w 597"/>
                      <a:gd name="T89" fmla="*/ 8 h 714"/>
                      <a:gd name="T90" fmla="*/ 11 w 597"/>
                      <a:gd name="T91" fmla="*/ 6 h 714"/>
                      <a:gd name="T92" fmla="*/ 10 w 597"/>
                      <a:gd name="T93" fmla="*/ 3 h 714"/>
                      <a:gd name="T94" fmla="*/ 10 w 597"/>
                      <a:gd name="T95" fmla="*/ 3 h 714"/>
                      <a:gd name="T96" fmla="*/ 11 w 597"/>
                      <a:gd name="T97" fmla="*/ 2 h 714"/>
                      <a:gd name="T98" fmla="*/ 12 w 597"/>
                      <a:gd name="T99" fmla="*/ 2 h 714"/>
                      <a:gd name="T100" fmla="*/ 14 w 597"/>
                      <a:gd name="T101" fmla="*/ 1 h 714"/>
                      <a:gd name="T102" fmla="*/ 15 w 597"/>
                      <a:gd name="T103" fmla="*/ 1 h 714"/>
                      <a:gd name="T104" fmla="*/ 16 w 597"/>
                      <a:gd name="T105" fmla="*/ 1 h 714"/>
                      <a:gd name="T106" fmla="*/ 17 w 597"/>
                      <a:gd name="T107" fmla="*/ 1 h 714"/>
                      <a:gd name="T108" fmla="*/ 18 w 597"/>
                      <a:gd name="T109" fmla="*/ 1 h 71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7"/>
                      <a:gd name="T166" fmla="*/ 0 h 714"/>
                      <a:gd name="T167" fmla="*/ 597 w 597"/>
                      <a:gd name="T168" fmla="*/ 714 h 71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7" h="714">
                        <a:moveTo>
                          <a:pt x="585" y="18"/>
                        </a:moveTo>
                        <a:lnTo>
                          <a:pt x="590" y="79"/>
                        </a:lnTo>
                        <a:lnTo>
                          <a:pt x="595" y="137"/>
                        </a:lnTo>
                        <a:lnTo>
                          <a:pt x="597" y="195"/>
                        </a:lnTo>
                        <a:lnTo>
                          <a:pt x="595" y="254"/>
                        </a:lnTo>
                        <a:lnTo>
                          <a:pt x="590" y="311"/>
                        </a:lnTo>
                        <a:lnTo>
                          <a:pt x="583" y="366"/>
                        </a:lnTo>
                        <a:lnTo>
                          <a:pt x="574" y="419"/>
                        </a:lnTo>
                        <a:lnTo>
                          <a:pt x="562" y="472"/>
                        </a:lnTo>
                        <a:lnTo>
                          <a:pt x="548" y="522"/>
                        </a:lnTo>
                        <a:lnTo>
                          <a:pt x="531" y="570"/>
                        </a:lnTo>
                        <a:lnTo>
                          <a:pt x="512" y="616"/>
                        </a:lnTo>
                        <a:lnTo>
                          <a:pt x="488" y="661"/>
                        </a:lnTo>
                        <a:lnTo>
                          <a:pt x="480" y="671"/>
                        </a:lnTo>
                        <a:lnTo>
                          <a:pt x="473" y="682"/>
                        </a:lnTo>
                        <a:lnTo>
                          <a:pt x="468" y="692"/>
                        </a:lnTo>
                        <a:lnTo>
                          <a:pt x="461" y="702"/>
                        </a:lnTo>
                        <a:lnTo>
                          <a:pt x="452" y="699"/>
                        </a:lnTo>
                        <a:lnTo>
                          <a:pt x="445" y="697"/>
                        </a:lnTo>
                        <a:lnTo>
                          <a:pt x="437" y="694"/>
                        </a:lnTo>
                        <a:lnTo>
                          <a:pt x="428" y="692"/>
                        </a:lnTo>
                        <a:lnTo>
                          <a:pt x="421" y="689"/>
                        </a:lnTo>
                        <a:lnTo>
                          <a:pt x="414" y="685"/>
                        </a:lnTo>
                        <a:lnTo>
                          <a:pt x="408" y="682"/>
                        </a:lnTo>
                        <a:lnTo>
                          <a:pt x="402" y="678"/>
                        </a:lnTo>
                        <a:lnTo>
                          <a:pt x="397" y="680"/>
                        </a:lnTo>
                        <a:lnTo>
                          <a:pt x="392" y="678"/>
                        </a:lnTo>
                        <a:lnTo>
                          <a:pt x="387" y="675"/>
                        </a:lnTo>
                        <a:lnTo>
                          <a:pt x="380" y="673"/>
                        </a:lnTo>
                        <a:lnTo>
                          <a:pt x="385" y="656"/>
                        </a:lnTo>
                        <a:lnTo>
                          <a:pt x="387" y="646"/>
                        </a:lnTo>
                        <a:lnTo>
                          <a:pt x="387" y="634"/>
                        </a:lnTo>
                        <a:lnTo>
                          <a:pt x="387" y="615"/>
                        </a:lnTo>
                        <a:lnTo>
                          <a:pt x="389" y="616"/>
                        </a:lnTo>
                        <a:lnTo>
                          <a:pt x="390" y="582"/>
                        </a:lnTo>
                        <a:lnTo>
                          <a:pt x="394" y="549"/>
                        </a:lnTo>
                        <a:lnTo>
                          <a:pt x="397" y="517"/>
                        </a:lnTo>
                        <a:lnTo>
                          <a:pt x="397" y="477"/>
                        </a:lnTo>
                        <a:lnTo>
                          <a:pt x="382" y="465"/>
                        </a:lnTo>
                        <a:lnTo>
                          <a:pt x="363" y="455"/>
                        </a:lnTo>
                        <a:lnTo>
                          <a:pt x="344" y="446"/>
                        </a:lnTo>
                        <a:lnTo>
                          <a:pt x="323" y="439"/>
                        </a:lnTo>
                        <a:lnTo>
                          <a:pt x="301" y="434"/>
                        </a:lnTo>
                        <a:lnTo>
                          <a:pt x="279" y="431"/>
                        </a:lnTo>
                        <a:lnTo>
                          <a:pt x="256" y="429"/>
                        </a:lnTo>
                        <a:lnTo>
                          <a:pt x="234" y="429"/>
                        </a:lnTo>
                        <a:lnTo>
                          <a:pt x="237" y="455"/>
                        </a:lnTo>
                        <a:lnTo>
                          <a:pt x="243" y="481"/>
                        </a:lnTo>
                        <a:lnTo>
                          <a:pt x="249" y="508"/>
                        </a:lnTo>
                        <a:lnTo>
                          <a:pt x="256" y="536"/>
                        </a:lnTo>
                        <a:lnTo>
                          <a:pt x="265" y="561"/>
                        </a:lnTo>
                        <a:lnTo>
                          <a:pt x="273" y="587"/>
                        </a:lnTo>
                        <a:lnTo>
                          <a:pt x="282" y="613"/>
                        </a:lnTo>
                        <a:lnTo>
                          <a:pt x="291" y="637"/>
                        </a:lnTo>
                        <a:lnTo>
                          <a:pt x="260" y="649"/>
                        </a:lnTo>
                        <a:lnTo>
                          <a:pt x="229" y="659"/>
                        </a:lnTo>
                        <a:lnTo>
                          <a:pt x="198" y="670"/>
                        </a:lnTo>
                        <a:lnTo>
                          <a:pt x="167" y="678"/>
                        </a:lnTo>
                        <a:lnTo>
                          <a:pt x="134" y="689"/>
                        </a:lnTo>
                        <a:lnTo>
                          <a:pt x="102" y="697"/>
                        </a:lnTo>
                        <a:lnTo>
                          <a:pt x="69" y="706"/>
                        </a:lnTo>
                        <a:lnTo>
                          <a:pt x="36" y="714"/>
                        </a:lnTo>
                        <a:lnTo>
                          <a:pt x="23" y="707"/>
                        </a:lnTo>
                        <a:lnTo>
                          <a:pt x="19" y="694"/>
                        </a:lnTo>
                        <a:lnTo>
                          <a:pt x="19" y="677"/>
                        </a:lnTo>
                        <a:lnTo>
                          <a:pt x="19" y="663"/>
                        </a:lnTo>
                        <a:lnTo>
                          <a:pt x="7" y="608"/>
                        </a:lnTo>
                        <a:lnTo>
                          <a:pt x="2" y="544"/>
                        </a:lnTo>
                        <a:lnTo>
                          <a:pt x="0" y="465"/>
                        </a:lnTo>
                        <a:lnTo>
                          <a:pt x="2" y="367"/>
                        </a:lnTo>
                        <a:lnTo>
                          <a:pt x="5" y="312"/>
                        </a:lnTo>
                        <a:lnTo>
                          <a:pt x="14" y="261"/>
                        </a:lnTo>
                        <a:lnTo>
                          <a:pt x="23" y="213"/>
                        </a:lnTo>
                        <a:lnTo>
                          <a:pt x="35" y="166"/>
                        </a:lnTo>
                        <a:lnTo>
                          <a:pt x="47" y="123"/>
                        </a:lnTo>
                        <a:lnTo>
                          <a:pt x="59" y="84"/>
                        </a:lnTo>
                        <a:lnTo>
                          <a:pt x="72" y="46"/>
                        </a:lnTo>
                        <a:lnTo>
                          <a:pt x="84" y="12"/>
                        </a:lnTo>
                        <a:lnTo>
                          <a:pt x="163" y="6"/>
                        </a:lnTo>
                        <a:lnTo>
                          <a:pt x="172" y="24"/>
                        </a:lnTo>
                        <a:lnTo>
                          <a:pt x="172" y="41"/>
                        </a:lnTo>
                        <a:lnTo>
                          <a:pt x="170" y="60"/>
                        </a:lnTo>
                        <a:lnTo>
                          <a:pt x="172" y="79"/>
                        </a:lnTo>
                        <a:lnTo>
                          <a:pt x="179" y="125"/>
                        </a:lnTo>
                        <a:lnTo>
                          <a:pt x="184" y="170"/>
                        </a:lnTo>
                        <a:lnTo>
                          <a:pt x="189" y="216"/>
                        </a:lnTo>
                        <a:lnTo>
                          <a:pt x="196" y="262"/>
                        </a:lnTo>
                        <a:lnTo>
                          <a:pt x="205" y="268"/>
                        </a:lnTo>
                        <a:lnTo>
                          <a:pt x="370" y="244"/>
                        </a:lnTo>
                        <a:lnTo>
                          <a:pt x="368" y="201"/>
                        </a:lnTo>
                        <a:lnTo>
                          <a:pt x="359" y="161"/>
                        </a:lnTo>
                        <a:lnTo>
                          <a:pt x="351" y="123"/>
                        </a:lnTo>
                        <a:lnTo>
                          <a:pt x="344" y="89"/>
                        </a:lnTo>
                        <a:lnTo>
                          <a:pt x="346" y="91"/>
                        </a:lnTo>
                        <a:lnTo>
                          <a:pt x="346" y="77"/>
                        </a:lnTo>
                        <a:lnTo>
                          <a:pt x="356" y="65"/>
                        </a:lnTo>
                        <a:lnTo>
                          <a:pt x="370" y="58"/>
                        </a:lnTo>
                        <a:lnTo>
                          <a:pt x="387" y="51"/>
                        </a:lnTo>
                        <a:lnTo>
                          <a:pt x="408" y="44"/>
                        </a:lnTo>
                        <a:lnTo>
                          <a:pt x="428" y="37"/>
                        </a:lnTo>
                        <a:lnTo>
                          <a:pt x="449" y="30"/>
                        </a:lnTo>
                        <a:lnTo>
                          <a:pt x="469" y="22"/>
                        </a:lnTo>
                        <a:lnTo>
                          <a:pt x="490" y="17"/>
                        </a:lnTo>
                        <a:lnTo>
                          <a:pt x="511" y="10"/>
                        </a:lnTo>
                        <a:lnTo>
                          <a:pt x="531" y="5"/>
                        </a:lnTo>
                        <a:lnTo>
                          <a:pt x="554" y="0"/>
                        </a:lnTo>
                        <a:lnTo>
                          <a:pt x="564" y="1"/>
                        </a:lnTo>
                        <a:lnTo>
                          <a:pt x="573" y="5"/>
                        </a:lnTo>
                        <a:lnTo>
                          <a:pt x="579" y="12"/>
                        </a:lnTo>
                        <a:lnTo>
                          <a:pt x="585" y="18"/>
                        </a:lnTo>
                        <a:close/>
                      </a:path>
                    </a:pathLst>
                  </a:custGeom>
                  <a:solidFill>
                    <a:srgbClr val="FF0000"/>
                  </a:solidFill>
                  <a:ln w="9525">
                    <a:noFill/>
                    <a:round/>
                    <a:headEnd/>
                    <a:tailEnd/>
                  </a:ln>
                </p:spPr>
                <p:txBody>
                  <a:bodyPr/>
                  <a:lstStyle/>
                  <a:p>
                    <a:endParaRPr lang="nb-NO">
                      <a:latin typeface="Calisto MT" pitchFamily="18" charset="0"/>
                    </a:endParaRPr>
                  </a:p>
                </p:txBody>
              </p:sp>
              <p:sp>
                <p:nvSpPr>
                  <p:cNvPr id="22546" name="Freeform 162"/>
                  <p:cNvSpPr>
                    <a:spLocks/>
                  </p:cNvSpPr>
                  <p:nvPr/>
                </p:nvSpPr>
                <p:spPr bwMode="auto">
                  <a:xfrm>
                    <a:off x="5018" y="181"/>
                    <a:ext cx="236" cy="316"/>
                  </a:xfrm>
                  <a:custGeom>
                    <a:avLst/>
                    <a:gdLst>
                      <a:gd name="T0" fmla="*/ 13 w 473"/>
                      <a:gd name="T1" fmla="*/ 0 h 633"/>
                      <a:gd name="T2" fmla="*/ 12 w 473"/>
                      <a:gd name="T3" fmla="*/ 2 h 633"/>
                      <a:gd name="T4" fmla="*/ 11 w 473"/>
                      <a:gd name="T5" fmla="*/ 3 h 633"/>
                      <a:gd name="T6" fmla="*/ 10 w 473"/>
                      <a:gd name="T7" fmla="*/ 2 h 633"/>
                      <a:gd name="T8" fmla="*/ 9 w 473"/>
                      <a:gd name="T9" fmla="*/ 2 h 633"/>
                      <a:gd name="T10" fmla="*/ 8 w 473"/>
                      <a:gd name="T11" fmla="*/ 2 h 633"/>
                      <a:gd name="T12" fmla="*/ 6 w 473"/>
                      <a:gd name="T13" fmla="*/ 2 h 633"/>
                      <a:gd name="T14" fmla="*/ 5 w 473"/>
                      <a:gd name="T15" fmla="*/ 2 h 633"/>
                      <a:gd name="T16" fmla="*/ 4 w 473"/>
                      <a:gd name="T17" fmla="*/ 2 h 633"/>
                      <a:gd name="T18" fmla="*/ 3 w 473"/>
                      <a:gd name="T19" fmla="*/ 2 h 633"/>
                      <a:gd name="T20" fmla="*/ 2 w 473"/>
                      <a:gd name="T21" fmla="*/ 4 h 633"/>
                      <a:gd name="T22" fmla="*/ 3 w 473"/>
                      <a:gd name="T23" fmla="*/ 8 h 633"/>
                      <a:gd name="T24" fmla="*/ 3 w 473"/>
                      <a:gd name="T25" fmla="*/ 9 h 633"/>
                      <a:gd name="T26" fmla="*/ 4 w 473"/>
                      <a:gd name="T27" fmla="*/ 8 h 633"/>
                      <a:gd name="T28" fmla="*/ 5 w 473"/>
                      <a:gd name="T29" fmla="*/ 7 h 633"/>
                      <a:gd name="T30" fmla="*/ 7 w 473"/>
                      <a:gd name="T31" fmla="*/ 7 h 633"/>
                      <a:gd name="T32" fmla="*/ 9 w 473"/>
                      <a:gd name="T33" fmla="*/ 8 h 633"/>
                      <a:gd name="T34" fmla="*/ 11 w 473"/>
                      <a:gd name="T35" fmla="*/ 8 h 633"/>
                      <a:gd name="T36" fmla="*/ 12 w 473"/>
                      <a:gd name="T37" fmla="*/ 8 h 633"/>
                      <a:gd name="T38" fmla="*/ 11 w 473"/>
                      <a:gd name="T39" fmla="*/ 9 h 633"/>
                      <a:gd name="T40" fmla="*/ 10 w 473"/>
                      <a:gd name="T41" fmla="*/ 9 h 633"/>
                      <a:gd name="T42" fmla="*/ 8 w 473"/>
                      <a:gd name="T43" fmla="*/ 10 h 633"/>
                      <a:gd name="T44" fmla="*/ 7 w 473"/>
                      <a:gd name="T45" fmla="*/ 10 h 633"/>
                      <a:gd name="T46" fmla="*/ 6 w 473"/>
                      <a:gd name="T47" fmla="*/ 10 h 633"/>
                      <a:gd name="T48" fmla="*/ 5 w 473"/>
                      <a:gd name="T49" fmla="*/ 11 h 633"/>
                      <a:gd name="T50" fmla="*/ 4 w 473"/>
                      <a:gd name="T51" fmla="*/ 12 h 633"/>
                      <a:gd name="T52" fmla="*/ 4 w 473"/>
                      <a:gd name="T53" fmla="*/ 13 h 633"/>
                      <a:gd name="T54" fmla="*/ 4 w 473"/>
                      <a:gd name="T55" fmla="*/ 15 h 633"/>
                      <a:gd name="T56" fmla="*/ 5 w 473"/>
                      <a:gd name="T57" fmla="*/ 16 h 633"/>
                      <a:gd name="T58" fmla="*/ 6 w 473"/>
                      <a:gd name="T59" fmla="*/ 17 h 633"/>
                      <a:gd name="T60" fmla="*/ 7 w 473"/>
                      <a:gd name="T61" fmla="*/ 17 h 633"/>
                      <a:gd name="T62" fmla="*/ 9 w 473"/>
                      <a:gd name="T63" fmla="*/ 16 h 633"/>
                      <a:gd name="T64" fmla="*/ 10 w 473"/>
                      <a:gd name="T65" fmla="*/ 16 h 633"/>
                      <a:gd name="T66" fmla="*/ 11 w 473"/>
                      <a:gd name="T67" fmla="*/ 16 h 633"/>
                      <a:gd name="T68" fmla="*/ 13 w 473"/>
                      <a:gd name="T69" fmla="*/ 16 h 633"/>
                      <a:gd name="T70" fmla="*/ 14 w 473"/>
                      <a:gd name="T71" fmla="*/ 16 h 633"/>
                      <a:gd name="T72" fmla="*/ 14 w 473"/>
                      <a:gd name="T73" fmla="*/ 16 h 633"/>
                      <a:gd name="T74" fmla="*/ 14 w 473"/>
                      <a:gd name="T75" fmla="*/ 17 h 633"/>
                      <a:gd name="T76" fmla="*/ 13 w 473"/>
                      <a:gd name="T77" fmla="*/ 18 h 633"/>
                      <a:gd name="T78" fmla="*/ 13 w 473"/>
                      <a:gd name="T79" fmla="*/ 19 h 633"/>
                      <a:gd name="T80" fmla="*/ 12 w 473"/>
                      <a:gd name="T81" fmla="*/ 19 h 633"/>
                      <a:gd name="T82" fmla="*/ 10 w 473"/>
                      <a:gd name="T83" fmla="*/ 19 h 633"/>
                      <a:gd name="T84" fmla="*/ 7 w 473"/>
                      <a:gd name="T85" fmla="*/ 19 h 633"/>
                      <a:gd name="T86" fmla="*/ 5 w 473"/>
                      <a:gd name="T87" fmla="*/ 18 h 633"/>
                      <a:gd name="T88" fmla="*/ 4 w 473"/>
                      <a:gd name="T89" fmla="*/ 18 h 633"/>
                      <a:gd name="T90" fmla="*/ 4 w 473"/>
                      <a:gd name="T91" fmla="*/ 18 h 633"/>
                      <a:gd name="T92" fmla="*/ 0 w 473"/>
                      <a:gd name="T93" fmla="*/ 19 h 633"/>
                      <a:gd name="T94" fmla="*/ 0 w 473"/>
                      <a:gd name="T95" fmla="*/ 15 h 633"/>
                      <a:gd name="T96" fmla="*/ 0 w 473"/>
                      <a:gd name="T97" fmla="*/ 10 h 633"/>
                      <a:gd name="T98" fmla="*/ 1 w 473"/>
                      <a:gd name="T99" fmla="*/ 5 h 633"/>
                      <a:gd name="T100" fmla="*/ 2 w 473"/>
                      <a:gd name="T101" fmla="*/ 1 h 633"/>
                      <a:gd name="T102" fmla="*/ 2 w 473"/>
                      <a:gd name="T103" fmla="*/ 1 h 633"/>
                      <a:gd name="T104" fmla="*/ 2 w 473"/>
                      <a:gd name="T105" fmla="*/ 0 h 633"/>
                      <a:gd name="T106" fmla="*/ 3 w 473"/>
                      <a:gd name="T107" fmla="*/ 1 h 633"/>
                      <a:gd name="T108" fmla="*/ 3 w 473"/>
                      <a:gd name="T109" fmla="*/ 1 h 633"/>
                      <a:gd name="T110" fmla="*/ 4 w 473"/>
                      <a:gd name="T111" fmla="*/ 1 h 633"/>
                      <a:gd name="T112" fmla="*/ 5 w 473"/>
                      <a:gd name="T113" fmla="*/ 1 h 633"/>
                      <a:gd name="T114" fmla="*/ 7 w 473"/>
                      <a:gd name="T115" fmla="*/ 0 h 633"/>
                      <a:gd name="T116" fmla="*/ 8 w 473"/>
                      <a:gd name="T117" fmla="*/ 0 h 633"/>
                      <a:gd name="T118" fmla="*/ 9 w 473"/>
                      <a:gd name="T119" fmla="*/ 0 h 633"/>
                      <a:gd name="T120" fmla="*/ 10 w 473"/>
                      <a:gd name="T121" fmla="*/ 0 h 633"/>
                      <a:gd name="T122" fmla="*/ 12 w 473"/>
                      <a:gd name="T123" fmla="*/ 0 h 633"/>
                      <a:gd name="T124" fmla="*/ 13 w 473"/>
                      <a:gd name="T125" fmla="*/ 0 h 63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73"/>
                      <a:gd name="T190" fmla="*/ 0 h 633"/>
                      <a:gd name="T191" fmla="*/ 473 w 473"/>
                      <a:gd name="T192" fmla="*/ 633 h 63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73" h="633">
                        <a:moveTo>
                          <a:pt x="435" y="0"/>
                        </a:moveTo>
                        <a:lnTo>
                          <a:pt x="428" y="28"/>
                        </a:lnTo>
                        <a:lnTo>
                          <a:pt x="416" y="52"/>
                        </a:lnTo>
                        <a:lnTo>
                          <a:pt x="404" y="78"/>
                        </a:lnTo>
                        <a:lnTo>
                          <a:pt x="391" y="105"/>
                        </a:lnTo>
                        <a:lnTo>
                          <a:pt x="373" y="100"/>
                        </a:lnTo>
                        <a:lnTo>
                          <a:pt x="355" y="95"/>
                        </a:lnTo>
                        <a:lnTo>
                          <a:pt x="336" y="92"/>
                        </a:lnTo>
                        <a:lnTo>
                          <a:pt x="317" y="88"/>
                        </a:lnTo>
                        <a:lnTo>
                          <a:pt x="298" y="83"/>
                        </a:lnTo>
                        <a:lnTo>
                          <a:pt x="277" y="81"/>
                        </a:lnTo>
                        <a:lnTo>
                          <a:pt x="258" y="78"/>
                        </a:lnTo>
                        <a:lnTo>
                          <a:pt x="238" y="76"/>
                        </a:lnTo>
                        <a:lnTo>
                          <a:pt x="219" y="74"/>
                        </a:lnTo>
                        <a:lnTo>
                          <a:pt x="198" y="74"/>
                        </a:lnTo>
                        <a:lnTo>
                          <a:pt x="179" y="76"/>
                        </a:lnTo>
                        <a:lnTo>
                          <a:pt x="160" y="78"/>
                        </a:lnTo>
                        <a:lnTo>
                          <a:pt x="141" y="81"/>
                        </a:lnTo>
                        <a:lnTo>
                          <a:pt x="122" y="85"/>
                        </a:lnTo>
                        <a:lnTo>
                          <a:pt x="105" y="92"/>
                        </a:lnTo>
                        <a:lnTo>
                          <a:pt x="88" y="98"/>
                        </a:lnTo>
                        <a:lnTo>
                          <a:pt x="86" y="155"/>
                        </a:lnTo>
                        <a:lnTo>
                          <a:pt x="97" y="210"/>
                        </a:lnTo>
                        <a:lnTo>
                          <a:pt x="109" y="265"/>
                        </a:lnTo>
                        <a:lnTo>
                          <a:pt x="117" y="324"/>
                        </a:lnTo>
                        <a:lnTo>
                          <a:pt x="121" y="317"/>
                        </a:lnTo>
                        <a:lnTo>
                          <a:pt x="131" y="299"/>
                        </a:lnTo>
                        <a:lnTo>
                          <a:pt x="140" y="277"/>
                        </a:lnTo>
                        <a:lnTo>
                          <a:pt x="143" y="253"/>
                        </a:lnTo>
                        <a:lnTo>
                          <a:pt x="179" y="251"/>
                        </a:lnTo>
                        <a:lnTo>
                          <a:pt x="214" y="250"/>
                        </a:lnTo>
                        <a:lnTo>
                          <a:pt x="248" y="251"/>
                        </a:lnTo>
                        <a:lnTo>
                          <a:pt x="281" y="255"/>
                        </a:lnTo>
                        <a:lnTo>
                          <a:pt x="313" y="258"/>
                        </a:lnTo>
                        <a:lnTo>
                          <a:pt x="348" y="263"/>
                        </a:lnTo>
                        <a:lnTo>
                          <a:pt x="380" y="269"/>
                        </a:lnTo>
                        <a:lnTo>
                          <a:pt x="415" y="274"/>
                        </a:lnTo>
                        <a:lnTo>
                          <a:pt x="396" y="281"/>
                        </a:lnTo>
                        <a:lnTo>
                          <a:pt x="379" y="289"/>
                        </a:lnTo>
                        <a:lnTo>
                          <a:pt x="360" y="296"/>
                        </a:lnTo>
                        <a:lnTo>
                          <a:pt x="341" y="301"/>
                        </a:lnTo>
                        <a:lnTo>
                          <a:pt x="322" y="308"/>
                        </a:lnTo>
                        <a:lnTo>
                          <a:pt x="303" y="313"/>
                        </a:lnTo>
                        <a:lnTo>
                          <a:pt x="284" y="320"/>
                        </a:lnTo>
                        <a:lnTo>
                          <a:pt x="265" y="327"/>
                        </a:lnTo>
                        <a:lnTo>
                          <a:pt x="246" y="332"/>
                        </a:lnTo>
                        <a:lnTo>
                          <a:pt x="227" y="339"/>
                        </a:lnTo>
                        <a:lnTo>
                          <a:pt x="210" y="348"/>
                        </a:lnTo>
                        <a:lnTo>
                          <a:pt x="191" y="354"/>
                        </a:lnTo>
                        <a:lnTo>
                          <a:pt x="174" y="363"/>
                        </a:lnTo>
                        <a:lnTo>
                          <a:pt x="157" y="373"/>
                        </a:lnTo>
                        <a:lnTo>
                          <a:pt x="140" y="384"/>
                        </a:lnTo>
                        <a:lnTo>
                          <a:pt x="122" y="396"/>
                        </a:lnTo>
                        <a:lnTo>
                          <a:pt x="129" y="433"/>
                        </a:lnTo>
                        <a:lnTo>
                          <a:pt x="138" y="471"/>
                        </a:lnTo>
                        <a:lnTo>
                          <a:pt x="147" y="507"/>
                        </a:lnTo>
                        <a:lnTo>
                          <a:pt x="153" y="540"/>
                        </a:lnTo>
                        <a:lnTo>
                          <a:pt x="172" y="543"/>
                        </a:lnTo>
                        <a:lnTo>
                          <a:pt x="193" y="545"/>
                        </a:lnTo>
                        <a:lnTo>
                          <a:pt x="214" y="547"/>
                        </a:lnTo>
                        <a:lnTo>
                          <a:pt x="234" y="547"/>
                        </a:lnTo>
                        <a:lnTo>
                          <a:pt x="253" y="547"/>
                        </a:lnTo>
                        <a:lnTo>
                          <a:pt x="274" y="545"/>
                        </a:lnTo>
                        <a:lnTo>
                          <a:pt x="294" y="543"/>
                        </a:lnTo>
                        <a:lnTo>
                          <a:pt x="317" y="542"/>
                        </a:lnTo>
                        <a:lnTo>
                          <a:pt x="336" y="540"/>
                        </a:lnTo>
                        <a:lnTo>
                          <a:pt x="356" y="537"/>
                        </a:lnTo>
                        <a:lnTo>
                          <a:pt x="377" y="533"/>
                        </a:lnTo>
                        <a:lnTo>
                          <a:pt x="397" y="530"/>
                        </a:lnTo>
                        <a:lnTo>
                          <a:pt x="416" y="526"/>
                        </a:lnTo>
                        <a:lnTo>
                          <a:pt x="435" y="525"/>
                        </a:lnTo>
                        <a:lnTo>
                          <a:pt x="454" y="521"/>
                        </a:lnTo>
                        <a:lnTo>
                          <a:pt x="473" y="518"/>
                        </a:lnTo>
                        <a:lnTo>
                          <a:pt x="468" y="535"/>
                        </a:lnTo>
                        <a:lnTo>
                          <a:pt x="463" y="550"/>
                        </a:lnTo>
                        <a:lnTo>
                          <a:pt x="456" y="564"/>
                        </a:lnTo>
                        <a:lnTo>
                          <a:pt x="449" y="580"/>
                        </a:lnTo>
                        <a:lnTo>
                          <a:pt x="442" y="593"/>
                        </a:lnTo>
                        <a:lnTo>
                          <a:pt x="434" y="607"/>
                        </a:lnTo>
                        <a:lnTo>
                          <a:pt x="427" y="619"/>
                        </a:lnTo>
                        <a:lnTo>
                          <a:pt x="418" y="633"/>
                        </a:lnTo>
                        <a:lnTo>
                          <a:pt x="385" y="629"/>
                        </a:lnTo>
                        <a:lnTo>
                          <a:pt x="353" y="626"/>
                        </a:lnTo>
                        <a:lnTo>
                          <a:pt x="320" y="621"/>
                        </a:lnTo>
                        <a:lnTo>
                          <a:pt x="287" y="616"/>
                        </a:lnTo>
                        <a:lnTo>
                          <a:pt x="255" y="610"/>
                        </a:lnTo>
                        <a:lnTo>
                          <a:pt x="222" y="604"/>
                        </a:lnTo>
                        <a:lnTo>
                          <a:pt x="190" y="598"/>
                        </a:lnTo>
                        <a:lnTo>
                          <a:pt x="157" y="593"/>
                        </a:lnTo>
                        <a:lnTo>
                          <a:pt x="150" y="595"/>
                        </a:lnTo>
                        <a:lnTo>
                          <a:pt x="147" y="598"/>
                        </a:lnTo>
                        <a:lnTo>
                          <a:pt x="143" y="604"/>
                        </a:lnTo>
                        <a:lnTo>
                          <a:pt x="138" y="609"/>
                        </a:lnTo>
                        <a:lnTo>
                          <a:pt x="18" y="633"/>
                        </a:lnTo>
                        <a:lnTo>
                          <a:pt x="6" y="557"/>
                        </a:lnTo>
                        <a:lnTo>
                          <a:pt x="0" y="482"/>
                        </a:lnTo>
                        <a:lnTo>
                          <a:pt x="2" y="406"/>
                        </a:lnTo>
                        <a:lnTo>
                          <a:pt x="11" y="330"/>
                        </a:lnTo>
                        <a:lnTo>
                          <a:pt x="23" y="258"/>
                        </a:lnTo>
                        <a:lnTo>
                          <a:pt x="40" y="186"/>
                        </a:lnTo>
                        <a:lnTo>
                          <a:pt x="57" y="119"/>
                        </a:lnTo>
                        <a:lnTo>
                          <a:pt x="76" y="54"/>
                        </a:lnTo>
                        <a:lnTo>
                          <a:pt x="76" y="47"/>
                        </a:lnTo>
                        <a:lnTo>
                          <a:pt x="81" y="37"/>
                        </a:lnTo>
                        <a:lnTo>
                          <a:pt x="86" y="25"/>
                        </a:lnTo>
                        <a:lnTo>
                          <a:pt x="90" y="14"/>
                        </a:lnTo>
                        <a:lnTo>
                          <a:pt x="95" y="25"/>
                        </a:lnTo>
                        <a:lnTo>
                          <a:pt x="100" y="35"/>
                        </a:lnTo>
                        <a:lnTo>
                          <a:pt x="104" y="45"/>
                        </a:lnTo>
                        <a:lnTo>
                          <a:pt x="107" y="55"/>
                        </a:lnTo>
                        <a:lnTo>
                          <a:pt x="126" y="50"/>
                        </a:lnTo>
                        <a:lnTo>
                          <a:pt x="147" y="45"/>
                        </a:lnTo>
                        <a:lnTo>
                          <a:pt x="165" y="40"/>
                        </a:lnTo>
                        <a:lnTo>
                          <a:pt x="184" y="35"/>
                        </a:lnTo>
                        <a:lnTo>
                          <a:pt x="205" y="30"/>
                        </a:lnTo>
                        <a:lnTo>
                          <a:pt x="224" y="25"/>
                        </a:lnTo>
                        <a:lnTo>
                          <a:pt x="245" y="21"/>
                        </a:lnTo>
                        <a:lnTo>
                          <a:pt x="263" y="16"/>
                        </a:lnTo>
                        <a:lnTo>
                          <a:pt x="284" y="13"/>
                        </a:lnTo>
                        <a:lnTo>
                          <a:pt x="305" y="9"/>
                        </a:lnTo>
                        <a:lnTo>
                          <a:pt x="325" y="6"/>
                        </a:lnTo>
                        <a:lnTo>
                          <a:pt x="348" y="4"/>
                        </a:lnTo>
                        <a:lnTo>
                          <a:pt x="368" y="2"/>
                        </a:lnTo>
                        <a:lnTo>
                          <a:pt x="391" y="0"/>
                        </a:lnTo>
                        <a:lnTo>
                          <a:pt x="413" y="0"/>
                        </a:lnTo>
                        <a:lnTo>
                          <a:pt x="435" y="0"/>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47" name="Freeform 163"/>
                  <p:cNvSpPr>
                    <a:spLocks/>
                  </p:cNvSpPr>
                  <p:nvPr/>
                </p:nvSpPr>
                <p:spPr bwMode="auto">
                  <a:xfrm>
                    <a:off x="4775" y="182"/>
                    <a:ext cx="189" cy="324"/>
                  </a:xfrm>
                  <a:custGeom>
                    <a:avLst/>
                    <a:gdLst>
                      <a:gd name="T0" fmla="*/ 12 w 378"/>
                      <a:gd name="T1" fmla="*/ 4 h 648"/>
                      <a:gd name="T2" fmla="*/ 10 w 378"/>
                      <a:gd name="T3" fmla="*/ 4 h 648"/>
                      <a:gd name="T4" fmla="*/ 9 w 378"/>
                      <a:gd name="T5" fmla="*/ 4 h 648"/>
                      <a:gd name="T6" fmla="*/ 7 w 378"/>
                      <a:gd name="T7" fmla="*/ 4 h 648"/>
                      <a:gd name="T8" fmla="*/ 6 w 378"/>
                      <a:gd name="T9" fmla="*/ 4 h 648"/>
                      <a:gd name="T10" fmla="*/ 5 w 378"/>
                      <a:gd name="T11" fmla="*/ 4 h 648"/>
                      <a:gd name="T12" fmla="*/ 4 w 378"/>
                      <a:gd name="T13" fmla="*/ 5 h 648"/>
                      <a:gd name="T14" fmla="*/ 3 w 378"/>
                      <a:gd name="T15" fmla="*/ 5 h 648"/>
                      <a:gd name="T16" fmla="*/ 3 w 378"/>
                      <a:gd name="T17" fmla="*/ 6 h 648"/>
                      <a:gd name="T18" fmla="*/ 5 w 378"/>
                      <a:gd name="T19" fmla="*/ 8 h 648"/>
                      <a:gd name="T20" fmla="*/ 7 w 378"/>
                      <a:gd name="T21" fmla="*/ 10 h 648"/>
                      <a:gd name="T22" fmla="*/ 9 w 378"/>
                      <a:gd name="T23" fmla="*/ 11 h 648"/>
                      <a:gd name="T24" fmla="*/ 10 w 378"/>
                      <a:gd name="T25" fmla="*/ 12 h 648"/>
                      <a:gd name="T26" fmla="*/ 11 w 378"/>
                      <a:gd name="T27" fmla="*/ 13 h 648"/>
                      <a:gd name="T28" fmla="*/ 12 w 378"/>
                      <a:gd name="T29" fmla="*/ 14 h 648"/>
                      <a:gd name="T30" fmla="*/ 12 w 378"/>
                      <a:gd name="T31" fmla="*/ 15 h 648"/>
                      <a:gd name="T32" fmla="*/ 11 w 378"/>
                      <a:gd name="T33" fmla="*/ 17 h 648"/>
                      <a:gd name="T34" fmla="*/ 10 w 378"/>
                      <a:gd name="T35" fmla="*/ 18 h 648"/>
                      <a:gd name="T36" fmla="*/ 9 w 378"/>
                      <a:gd name="T37" fmla="*/ 19 h 648"/>
                      <a:gd name="T38" fmla="*/ 7 w 378"/>
                      <a:gd name="T39" fmla="*/ 19 h 648"/>
                      <a:gd name="T40" fmla="*/ 6 w 378"/>
                      <a:gd name="T41" fmla="*/ 20 h 648"/>
                      <a:gd name="T42" fmla="*/ 5 w 378"/>
                      <a:gd name="T43" fmla="*/ 20 h 648"/>
                      <a:gd name="T44" fmla="*/ 3 w 378"/>
                      <a:gd name="T45" fmla="*/ 20 h 648"/>
                      <a:gd name="T46" fmla="*/ 2 w 378"/>
                      <a:gd name="T47" fmla="*/ 20 h 648"/>
                      <a:gd name="T48" fmla="*/ 1 w 378"/>
                      <a:gd name="T49" fmla="*/ 20 h 648"/>
                      <a:gd name="T50" fmla="*/ 1 w 378"/>
                      <a:gd name="T51" fmla="*/ 20 h 648"/>
                      <a:gd name="T52" fmla="*/ 0 w 378"/>
                      <a:gd name="T53" fmla="*/ 17 h 648"/>
                      <a:gd name="T54" fmla="*/ 2 w 378"/>
                      <a:gd name="T55" fmla="*/ 17 h 648"/>
                      <a:gd name="T56" fmla="*/ 3 w 378"/>
                      <a:gd name="T57" fmla="*/ 18 h 648"/>
                      <a:gd name="T58" fmla="*/ 6 w 378"/>
                      <a:gd name="T59" fmla="*/ 18 h 648"/>
                      <a:gd name="T60" fmla="*/ 7 w 378"/>
                      <a:gd name="T61" fmla="*/ 17 h 648"/>
                      <a:gd name="T62" fmla="*/ 8 w 378"/>
                      <a:gd name="T63" fmla="*/ 17 h 648"/>
                      <a:gd name="T64" fmla="*/ 9 w 378"/>
                      <a:gd name="T65" fmla="*/ 17 h 648"/>
                      <a:gd name="T66" fmla="*/ 10 w 378"/>
                      <a:gd name="T67" fmla="*/ 17 h 648"/>
                      <a:gd name="T68" fmla="*/ 11 w 378"/>
                      <a:gd name="T69" fmla="*/ 16 h 648"/>
                      <a:gd name="T70" fmla="*/ 6 w 378"/>
                      <a:gd name="T71" fmla="*/ 13 h 648"/>
                      <a:gd name="T72" fmla="*/ 4 w 378"/>
                      <a:gd name="T73" fmla="*/ 11 h 648"/>
                      <a:gd name="T74" fmla="*/ 3 w 378"/>
                      <a:gd name="T75" fmla="*/ 10 h 648"/>
                      <a:gd name="T76" fmla="*/ 1 w 378"/>
                      <a:gd name="T77" fmla="*/ 7 h 648"/>
                      <a:gd name="T78" fmla="*/ 1 w 378"/>
                      <a:gd name="T79" fmla="*/ 5 h 648"/>
                      <a:gd name="T80" fmla="*/ 3 w 378"/>
                      <a:gd name="T81" fmla="*/ 5 h 648"/>
                      <a:gd name="T82" fmla="*/ 4 w 378"/>
                      <a:gd name="T83" fmla="*/ 3 h 648"/>
                      <a:gd name="T84" fmla="*/ 6 w 378"/>
                      <a:gd name="T85" fmla="*/ 3 h 648"/>
                      <a:gd name="T86" fmla="*/ 7 w 378"/>
                      <a:gd name="T87" fmla="*/ 1 h 648"/>
                      <a:gd name="T88" fmla="*/ 9 w 378"/>
                      <a:gd name="T89" fmla="*/ 1 h 648"/>
                      <a:gd name="T90" fmla="*/ 10 w 378"/>
                      <a:gd name="T91" fmla="*/ 1 h 648"/>
                      <a:gd name="T92" fmla="*/ 11 w 378"/>
                      <a:gd name="T93" fmla="*/ 1 h 648"/>
                      <a:gd name="T94" fmla="*/ 11 w 378"/>
                      <a:gd name="T95" fmla="*/ 1 h 648"/>
                      <a:gd name="T96" fmla="*/ 12 w 378"/>
                      <a:gd name="T97" fmla="*/ 1 h 648"/>
                      <a:gd name="T98" fmla="*/ 12 w 378"/>
                      <a:gd name="T99" fmla="*/ 2 h 648"/>
                      <a:gd name="T100" fmla="*/ 12 w 378"/>
                      <a:gd name="T101" fmla="*/ 3 h 6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78"/>
                      <a:gd name="T154" fmla="*/ 0 h 648"/>
                      <a:gd name="T155" fmla="*/ 378 w 378"/>
                      <a:gd name="T156" fmla="*/ 648 h 64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78" h="648">
                        <a:moveTo>
                          <a:pt x="376" y="126"/>
                        </a:moveTo>
                        <a:lnTo>
                          <a:pt x="358" y="122"/>
                        </a:lnTo>
                        <a:lnTo>
                          <a:pt x="339" y="120"/>
                        </a:lnTo>
                        <a:lnTo>
                          <a:pt x="318" y="119"/>
                        </a:lnTo>
                        <a:lnTo>
                          <a:pt x="297" y="117"/>
                        </a:lnTo>
                        <a:lnTo>
                          <a:pt x="277" y="115"/>
                        </a:lnTo>
                        <a:lnTo>
                          <a:pt x="258" y="115"/>
                        </a:lnTo>
                        <a:lnTo>
                          <a:pt x="237" y="117"/>
                        </a:lnTo>
                        <a:lnTo>
                          <a:pt x="217" y="117"/>
                        </a:lnTo>
                        <a:lnTo>
                          <a:pt x="196" y="120"/>
                        </a:lnTo>
                        <a:lnTo>
                          <a:pt x="177" y="124"/>
                        </a:lnTo>
                        <a:lnTo>
                          <a:pt x="156" y="127"/>
                        </a:lnTo>
                        <a:lnTo>
                          <a:pt x="138" y="134"/>
                        </a:lnTo>
                        <a:lnTo>
                          <a:pt x="120" y="141"/>
                        </a:lnTo>
                        <a:lnTo>
                          <a:pt x="103" y="150"/>
                        </a:lnTo>
                        <a:lnTo>
                          <a:pt x="86" y="158"/>
                        </a:lnTo>
                        <a:lnTo>
                          <a:pt x="71" y="170"/>
                        </a:lnTo>
                        <a:lnTo>
                          <a:pt x="84" y="206"/>
                        </a:lnTo>
                        <a:lnTo>
                          <a:pt x="108" y="234"/>
                        </a:lnTo>
                        <a:lnTo>
                          <a:pt x="139" y="256"/>
                        </a:lnTo>
                        <a:lnTo>
                          <a:pt x="175" y="275"/>
                        </a:lnTo>
                        <a:lnTo>
                          <a:pt x="213" y="294"/>
                        </a:lnTo>
                        <a:lnTo>
                          <a:pt x="249" y="313"/>
                        </a:lnTo>
                        <a:lnTo>
                          <a:pt x="284" y="337"/>
                        </a:lnTo>
                        <a:lnTo>
                          <a:pt x="311" y="368"/>
                        </a:lnTo>
                        <a:lnTo>
                          <a:pt x="320" y="383"/>
                        </a:lnTo>
                        <a:lnTo>
                          <a:pt x="332" y="401"/>
                        </a:lnTo>
                        <a:lnTo>
                          <a:pt x="346" y="419"/>
                        </a:lnTo>
                        <a:lnTo>
                          <a:pt x="359" y="438"/>
                        </a:lnTo>
                        <a:lnTo>
                          <a:pt x="368" y="457"/>
                        </a:lnTo>
                        <a:lnTo>
                          <a:pt x="373" y="476"/>
                        </a:lnTo>
                        <a:lnTo>
                          <a:pt x="368" y="495"/>
                        </a:lnTo>
                        <a:lnTo>
                          <a:pt x="354" y="514"/>
                        </a:lnTo>
                        <a:lnTo>
                          <a:pt x="339" y="529"/>
                        </a:lnTo>
                        <a:lnTo>
                          <a:pt x="323" y="543"/>
                        </a:lnTo>
                        <a:lnTo>
                          <a:pt x="308" y="557"/>
                        </a:lnTo>
                        <a:lnTo>
                          <a:pt x="291" y="571"/>
                        </a:lnTo>
                        <a:lnTo>
                          <a:pt x="272" y="583"/>
                        </a:lnTo>
                        <a:lnTo>
                          <a:pt x="253" y="593"/>
                        </a:lnTo>
                        <a:lnTo>
                          <a:pt x="234" y="603"/>
                        </a:lnTo>
                        <a:lnTo>
                          <a:pt x="213" y="612"/>
                        </a:lnTo>
                        <a:lnTo>
                          <a:pt x="193" y="621"/>
                        </a:lnTo>
                        <a:lnTo>
                          <a:pt x="170" y="627"/>
                        </a:lnTo>
                        <a:lnTo>
                          <a:pt x="150" y="634"/>
                        </a:lnTo>
                        <a:lnTo>
                          <a:pt x="127" y="639"/>
                        </a:lnTo>
                        <a:lnTo>
                          <a:pt x="105" y="643"/>
                        </a:lnTo>
                        <a:lnTo>
                          <a:pt x="81" y="646"/>
                        </a:lnTo>
                        <a:lnTo>
                          <a:pt x="58" y="648"/>
                        </a:lnTo>
                        <a:lnTo>
                          <a:pt x="34" y="648"/>
                        </a:lnTo>
                        <a:lnTo>
                          <a:pt x="24" y="646"/>
                        </a:lnTo>
                        <a:lnTo>
                          <a:pt x="19" y="638"/>
                        </a:lnTo>
                        <a:lnTo>
                          <a:pt x="16" y="629"/>
                        </a:lnTo>
                        <a:lnTo>
                          <a:pt x="12" y="619"/>
                        </a:lnTo>
                        <a:lnTo>
                          <a:pt x="0" y="535"/>
                        </a:lnTo>
                        <a:lnTo>
                          <a:pt x="26" y="540"/>
                        </a:lnTo>
                        <a:lnTo>
                          <a:pt x="53" y="543"/>
                        </a:lnTo>
                        <a:lnTo>
                          <a:pt x="81" y="547"/>
                        </a:lnTo>
                        <a:lnTo>
                          <a:pt x="108" y="548"/>
                        </a:lnTo>
                        <a:lnTo>
                          <a:pt x="136" y="548"/>
                        </a:lnTo>
                        <a:lnTo>
                          <a:pt x="163" y="548"/>
                        </a:lnTo>
                        <a:lnTo>
                          <a:pt x="189" y="547"/>
                        </a:lnTo>
                        <a:lnTo>
                          <a:pt x="217" y="543"/>
                        </a:lnTo>
                        <a:lnTo>
                          <a:pt x="234" y="543"/>
                        </a:lnTo>
                        <a:lnTo>
                          <a:pt x="251" y="541"/>
                        </a:lnTo>
                        <a:lnTo>
                          <a:pt x="266" y="540"/>
                        </a:lnTo>
                        <a:lnTo>
                          <a:pt x="282" y="535"/>
                        </a:lnTo>
                        <a:lnTo>
                          <a:pt x="296" y="528"/>
                        </a:lnTo>
                        <a:lnTo>
                          <a:pt x="311" y="521"/>
                        </a:lnTo>
                        <a:lnTo>
                          <a:pt x="323" y="511"/>
                        </a:lnTo>
                        <a:lnTo>
                          <a:pt x="337" y="497"/>
                        </a:lnTo>
                        <a:lnTo>
                          <a:pt x="189" y="466"/>
                        </a:lnTo>
                        <a:lnTo>
                          <a:pt x="174" y="428"/>
                        </a:lnTo>
                        <a:lnTo>
                          <a:pt x="151" y="394"/>
                        </a:lnTo>
                        <a:lnTo>
                          <a:pt x="127" y="361"/>
                        </a:lnTo>
                        <a:lnTo>
                          <a:pt x="100" y="328"/>
                        </a:lnTo>
                        <a:lnTo>
                          <a:pt x="76" y="296"/>
                        </a:lnTo>
                        <a:lnTo>
                          <a:pt x="53" y="261"/>
                        </a:lnTo>
                        <a:lnTo>
                          <a:pt x="38" y="224"/>
                        </a:lnTo>
                        <a:lnTo>
                          <a:pt x="31" y="182"/>
                        </a:lnTo>
                        <a:lnTo>
                          <a:pt x="43" y="163"/>
                        </a:lnTo>
                        <a:lnTo>
                          <a:pt x="60" y="146"/>
                        </a:lnTo>
                        <a:lnTo>
                          <a:pt x="79" y="129"/>
                        </a:lnTo>
                        <a:lnTo>
                          <a:pt x="101" y="112"/>
                        </a:lnTo>
                        <a:lnTo>
                          <a:pt x="126" y="96"/>
                        </a:lnTo>
                        <a:lnTo>
                          <a:pt x="151" y="81"/>
                        </a:lnTo>
                        <a:lnTo>
                          <a:pt x="175" y="67"/>
                        </a:lnTo>
                        <a:lnTo>
                          <a:pt x="201" y="53"/>
                        </a:lnTo>
                        <a:lnTo>
                          <a:pt x="227" y="41"/>
                        </a:lnTo>
                        <a:lnTo>
                          <a:pt x="251" y="31"/>
                        </a:lnTo>
                        <a:lnTo>
                          <a:pt x="272" y="23"/>
                        </a:lnTo>
                        <a:lnTo>
                          <a:pt x="291" y="14"/>
                        </a:lnTo>
                        <a:lnTo>
                          <a:pt x="308" y="9"/>
                        </a:lnTo>
                        <a:lnTo>
                          <a:pt x="320" y="4"/>
                        </a:lnTo>
                        <a:lnTo>
                          <a:pt x="327" y="2"/>
                        </a:lnTo>
                        <a:lnTo>
                          <a:pt x="330" y="0"/>
                        </a:lnTo>
                        <a:lnTo>
                          <a:pt x="337" y="5"/>
                        </a:lnTo>
                        <a:lnTo>
                          <a:pt x="346" y="16"/>
                        </a:lnTo>
                        <a:lnTo>
                          <a:pt x="356" y="29"/>
                        </a:lnTo>
                        <a:lnTo>
                          <a:pt x="364" y="45"/>
                        </a:lnTo>
                        <a:lnTo>
                          <a:pt x="371" y="64"/>
                        </a:lnTo>
                        <a:lnTo>
                          <a:pt x="376" y="84"/>
                        </a:lnTo>
                        <a:lnTo>
                          <a:pt x="378" y="105"/>
                        </a:lnTo>
                        <a:lnTo>
                          <a:pt x="376" y="126"/>
                        </a:lnTo>
                        <a:close/>
                      </a:path>
                    </a:pathLst>
                  </a:custGeom>
                  <a:solidFill>
                    <a:schemeClr val="tx2"/>
                  </a:solidFill>
                  <a:ln w="9525">
                    <a:noFill/>
                    <a:round/>
                    <a:headEnd/>
                    <a:tailEnd/>
                  </a:ln>
                </p:spPr>
                <p:txBody>
                  <a:bodyPr/>
                  <a:lstStyle/>
                  <a:p>
                    <a:endParaRPr lang="nb-NO">
                      <a:latin typeface="Calisto MT" pitchFamily="18" charset="0"/>
                    </a:endParaRPr>
                  </a:p>
                </p:txBody>
              </p:sp>
              <p:sp>
                <p:nvSpPr>
                  <p:cNvPr id="22548" name="Freeform 164"/>
                  <p:cNvSpPr>
                    <a:spLocks/>
                  </p:cNvSpPr>
                  <p:nvPr/>
                </p:nvSpPr>
                <p:spPr bwMode="auto">
                  <a:xfrm>
                    <a:off x="4519" y="187"/>
                    <a:ext cx="207" cy="309"/>
                  </a:xfrm>
                  <a:custGeom>
                    <a:avLst/>
                    <a:gdLst>
                      <a:gd name="T0" fmla="*/ 12 w 412"/>
                      <a:gd name="T1" fmla="*/ 1 h 618"/>
                      <a:gd name="T2" fmla="*/ 12 w 412"/>
                      <a:gd name="T3" fmla="*/ 3 h 618"/>
                      <a:gd name="T4" fmla="*/ 10 w 412"/>
                      <a:gd name="T5" fmla="*/ 3 h 618"/>
                      <a:gd name="T6" fmla="*/ 8 w 412"/>
                      <a:gd name="T7" fmla="*/ 3 h 618"/>
                      <a:gd name="T8" fmla="*/ 6 w 412"/>
                      <a:gd name="T9" fmla="*/ 3 h 618"/>
                      <a:gd name="T10" fmla="*/ 4 w 412"/>
                      <a:gd name="T11" fmla="*/ 3 h 618"/>
                      <a:gd name="T12" fmla="*/ 3 w 412"/>
                      <a:gd name="T13" fmla="*/ 3 h 618"/>
                      <a:gd name="T14" fmla="*/ 3 w 412"/>
                      <a:gd name="T15" fmla="*/ 7 h 618"/>
                      <a:gd name="T16" fmla="*/ 4 w 412"/>
                      <a:gd name="T17" fmla="*/ 10 h 618"/>
                      <a:gd name="T18" fmla="*/ 5 w 412"/>
                      <a:gd name="T19" fmla="*/ 9 h 618"/>
                      <a:gd name="T20" fmla="*/ 6 w 412"/>
                      <a:gd name="T21" fmla="*/ 8 h 618"/>
                      <a:gd name="T22" fmla="*/ 8 w 412"/>
                      <a:gd name="T23" fmla="*/ 8 h 618"/>
                      <a:gd name="T24" fmla="*/ 10 w 412"/>
                      <a:gd name="T25" fmla="*/ 8 h 618"/>
                      <a:gd name="T26" fmla="*/ 12 w 412"/>
                      <a:gd name="T27" fmla="*/ 9 h 618"/>
                      <a:gd name="T28" fmla="*/ 13 w 412"/>
                      <a:gd name="T29" fmla="*/ 9 h 618"/>
                      <a:gd name="T30" fmla="*/ 12 w 412"/>
                      <a:gd name="T31" fmla="*/ 9 h 618"/>
                      <a:gd name="T32" fmla="*/ 11 w 412"/>
                      <a:gd name="T33" fmla="*/ 10 h 618"/>
                      <a:gd name="T34" fmla="*/ 9 w 412"/>
                      <a:gd name="T35" fmla="*/ 10 h 618"/>
                      <a:gd name="T36" fmla="*/ 8 w 412"/>
                      <a:gd name="T37" fmla="*/ 10 h 618"/>
                      <a:gd name="T38" fmla="*/ 7 w 412"/>
                      <a:gd name="T39" fmla="*/ 10 h 618"/>
                      <a:gd name="T40" fmla="*/ 6 w 412"/>
                      <a:gd name="T41" fmla="*/ 11 h 618"/>
                      <a:gd name="T42" fmla="*/ 5 w 412"/>
                      <a:gd name="T43" fmla="*/ 11 h 618"/>
                      <a:gd name="T44" fmla="*/ 4 w 412"/>
                      <a:gd name="T45" fmla="*/ 12 h 618"/>
                      <a:gd name="T46" fmla="*/ 4 w 412"/>
                      <a:gd name="T47" fmla="*/ 13 h 618"/>
                      <a:gd name="T48" fmla="*/ 5 w 412"/>
                      <a:gd name="T49" fmla="*/ 16 h 618"/>
                      <a:gd name="T50" fmla="*/ 7 w 412"/>
                      <a:gd name="T51" fmla="*/ 16 h 618"/>
                      <a:gd name="T52" fmla="*/ 9 w 412"/>
                      <a:gd name="T53" fmla="*/ 16 h 618"/>
                      <a:gd name="T54" fmla="*/ 11 w 412"/>
                      <a:gd name="T55" fmla="*/ 16 h 618"/>
                      <a:gd name="T56" fmla="*/ 13 w 412"/>
                      <a:gd name="T57" fmla="*/ 15 h 618"/>
                      <a:gd name="T58" fmla="*/ 13 w 412"/>
                      <a:gd name="T59" fmla="*/ 16 h 618"/>
                      <a:gd name="T60" fmla="*/ 12 w 412"/>
                      <a:gd name="T61" fmla="*/ 18 h 618"/>
                      <a:gd name="T62" fmla="*/ 12 w 412"/>
                      <a:gd name="T63" fmla="*/ 19 h 618"/>
                      <a:gd name="T64" fmla="*/ 11 w 412"/>
                      <a:gd name="T65" fmla="*/ 19 h 618"/>
                      <a:gd name="T66" fmla="*/ 4 w 412"/>
                      <a:gd name="T67" fmla="*/ 19 h 618"/>
                      <a:gd name="T68" fmla="*/ 3 w 412"/>
                      <a:gd name="T69" fmla="*/ 19 h 618"/>
                      <a:gd name="T70" fmla="*/ 2 w 412"/>
                      <a:gd name="T71" fmla="*/ 19 h 618"/>
                      <a:gd name="T72" fmla="*/ 1 w 412"/>
                      <a:gd name="T73" fmla="*/ 19 h 618"/>
                      <a:gd name="T74" fmla="*/ 1 w 412"/>
                      <a:gd name="T75" fmla="*/ 19 h 618"/>
                      <a:gd name="T76" fmla="*/ 1 w 412"/>
                      <a:gd name="T77" fmla="*/ 19 h 618"/>
                      <a:gd name="T78" fmla="*/ 0 w 412"/>
                      <a:gd name="T79" fmla="*/ 15 h 618"/>
                      <a:gd name="T80" fmla="*/ 1 w 412"/>
                      <a:gd name="T81" fmla="*/ 8 h 618"/>
                      <a:gd name="T82" fmla="*/ 1 w 412"/>
                      <a:gd name="T83" fmla="*/ 5 h 618"/>
                      <a:gd name="T84" fmla="*/ 2 w 412"/>
                      <a:gd name="T85" fmla="*/ 3 h 618"/>
                      <a:gd name="T86" fmla="*/ 2 w 412"/>
                      <a:gd name="T87" fmla="*/ 1 h 618"/>
                      <a:gd name="T88" fmla="*/ 2 w 412"/>
                      <a:gd name="T89" fmla="*/ 1 h 618"/>
                      <a:gd name="T90" fmla="*/ 3 w 412"/>
                      <a:gd name="T91" fmla="*/ 2 h 618"/>
                      <a:gd name="T92" fmla="*/ 4 w 412"/>
                      <a:gd name="T93" fmla="*/ 2 h 618"/>
                      <a:gd name="T94" fmla="*/ 5 w 412"/>
                      <a:gd name="T95" fmla="*/ 1 h 618"/>
                      <a:gd name="T96" fmla="*/ 6 w 412"/>
                      <a:gd name="T97" fmla="*/ 1 h 618"/>
                      <a:gd name="T98" fmla="*/ 8 w 412"/>
                      <a:gd name="T99" fmla="*/ 1 h 618"/>
                      <a:gd name="T100" fmla="*/ 9 w 412"/>
                      <a:gd name="T101" fmla="*/ 1 h 618"/>
                      <a:gd name="T102" fmla="*/ 10 w 412"/>
                      <a:gd name="T103" fmla="*/ 1 h 618"/>
                      <a:gd name="T104" fmla="*/ 11 w 412"/>
                      <a:gd name="T105" fmla="*/ 1 h 618"/>
                      <a:gd name="T106" fmla="*/ 13 w 412"/>
                      <a:gd name="T107" fmla="*/ 0 h 61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12"/>
                      <a:gd name="T163" fmla="*/ 0 h 618"/>
                      <a:gd name="T164" fmla="*/ 412 w 412"/>
                      <a:gd name="T165" fmla="*/ 618 h 61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12" h="618">
                        <a:moveTo>
                          <a:pt x="391" y="5"/>
                        </a:moveTo>
                        <a:lnTo>
                          <a:pt x="379" y="32"/>
                        </a:lnTo>
                        <a:lnTo>
                          <a:pt x="369" y="61"/>
                        </a:lnTo>
                        <a:lnTo>
                          <a:pt x="359" y="89"/>
                        </a:lnTo>
                        <a:lnTo>
                          <a:pt x="347" y="113"/>
                        </a:lnTo>
                        <a:lnTo>
                          <a:pt x="316" y="106"/>
                        </a:lnTo>
                        <a:lnTo>
                          <a:pt x="283" y="101"/>
                        </a:lnTo>
                        <a:lnTo>
                          <a:pt x="251" y="96"/>
                        </a:lnTo>
                        <a:lnTo>
                          <a:pt x="218" y="94"/>
                        </a:lnTo>
                        <a:lnTo>
                          <a:pt x="183" y="92"/>
                        </a:lnTo>
                        <a:lnTo>
                          <a:pt x="151" y="92"/>
                        </a:lnTo>
                        <a:lnTo>
                          <a:pt x="118" y="94"/>
                        </a:lnTo>
                        <a:lnTo>
                          <a:pt x="87" y="97"/>
                        </a:lnTo>
                        <a:lnTo>
                          <a:pt x="79" y="106"/>
                        </a:lnTo>
                        <a:lnTo>
                          <a:pt x="86" y="159"/>
                        </a:lnTo>
                        <a:lnTo>
                          <a:pt x="94" y="213"/>
                        </a:lnTo>
                        <a:lnTo>
                          <a:pt x="103" y="264"/>
                        </a:lnTo>
                        <a:lnTo>
                          <a:pt x="120" y="311"/>
                        </a:lnTo>
                        <a:lnTo>
                          <a:pt x="130" y="298"/>
                        </a:lnTo>
                        <a:lnTo>
                          <a:pt x="139" y="281"/>
                        </a:lnTo>
                        <a:lnTo>
                          <a:pt x="149" y="264"/>
                        </a:lnTo>
                        <a:lnTo>
                          <a:pt x="165" y="252"/>
                        </a:lnTo>
                        <a:lnTo>
                          <a:pt x="197" y="250"/>
                        </a:lnTo>
                        <a:lnTo>
                          <a:pt x="230" y="250"/>
                        </a:lnTo>
                        <a:lnTo>
                          <a:pt x="261" y="250"/>
                        </a:lnTo>
                        <a:lnTo>
                          <a:pt x="292" y="254"/>
                        </a:lnTo>
                        <a:lnTo>
                          <a:pt x="323" y="257"/>
                        </a:lnTo>
                        <a:lnTo>
                          <a:pt x="352" y="262"/>
                        </a:lnTo>
                        <a:lnTo>
                          <a:pt x="383" y="266"/>
                        </a:lnTo>
                        <a:lnTo>
                          <a:pt x="412" y="271"/>
                        </a:lnTo>
                        <a:lnTo>
                          <a:pt x="391" y="278"/>
                        </a:lnTo>
                        <a:lnTo>
                          <a:pt x="371" y="285"/>
                        </a:lnTo>
                        <a:lnTo>
                          <a:pt x="350" y="292"/>
                        </a:lnTo>
                        <a:lnTo>
                          <a:pt x="330" y="298"/>
                        </a:lnTo>
                        <a:lnTo>
                          <a:pt x="307" y="305"/>
                        </a:lnTo>
                        <a:lnTo>
                          <a:pt x="285" y="312"/>
                        </a:lnTo>
                        <a:lnTo>
                          <a:pt x="264" y="319"/>
                        </a:lnTo>
                        <a:lnTo>
                          <a:pt x="242" y="324"/>
                        </a:lnTo>
                        <a:lnTo>
                          <a:pt x="226" y="329"/>
                        </a:lnTo>
                        <a:lnTo>
                          <a:pt x="209" y="336"/>
                        </a:lnTo>
                        <a:lnTo>
                          <a:pt x="192" y="341"/>
                        </a:lnTo>
                        <a:lnTo>
                          <a:pt x="177" y="347"/>
                        </a:lnTo>
                        <a:lnTo>
                          <a:pt x="159" y="353"/>
                        </a:lnTo>
                        <a:lnTo>
                          <a:pt x="144" y="360"/>
                        </a:lnTo>
                        <a:lnTo>
                          <a:pt x="128" y="367"/>
                        </a:lnTo>
                        <a:lnTo>
                          <a:pt x="115" y="376"/>
                        </a:lnTo>
                        <a:lnTo>
                          <a:pt x="118" y="391"/>
                        </a:lnTo>
                        <a:lnTo>
                          <a:pt x="127" y="427"/>
                        </a:lnTo>
                        <a:lnTo>
                          <a:pt x="135" y="472"/>
                        </a:lnTo>
                        <a:lnTo>
                          <a:pt x="142" y="510"/>
                        </a:lnTo>
                        <a:lnTo>
                          <a:pt x="175" y="510"/>
                        </a:lnTo>
                        <a:lnTo>
                          <a:pt x="206" y="508"/>
                        </a:lnTo>
                        <a:lnTo>
                          <a:pt x="238" y="506"/>
                        </a:lnTo>
                        <a:lnTo>
                          <a:pt x="269" y="505"/>
                        </a:lnTo>
                        <a:lnTo>
                          <a:pt x="300" y="503"/>
                        </a:lnTo>
                        <a:lnTo>
                          <a:pt x="331" y="500"/>
                        </a:lnTo>
                        <a:lnTo>
                          <a:pt x="362" y="496"/>
                        </a:lnTo>
                        <a:lnTo>
                          <a:pt x="393" y="491"/>
                        </a:lnTo>
                        <a:lnTo>
                          <a:pt x="395" y="498"/>
                        </a:lnTo>
                        <a:lnTo>
                          <a:pt x="391" y="512"/>
                        </a:lnTo>
                        <a:lnTo>
                          <a:pt x="385" y="527"/>
                        </a:lnTo>
                        <a:lnTo>
                          <a:pt x="374" y="546"/>
                        </a:lnTo>
                        <a:lnTo>
                          <a:pt x="364" y="565"/>
                        </a:lnTo>
                        <a:lnTo>
                          <a:pt x="352" y="585"/>
                        </a:lnTo>
                        <a:lnTo>
                          <a:pt x="340" y="603"/>
                        </a:lnTo>
                        <a:lnTo>
                          <a:pt x="330" y="616"/>
                        </a:lnTo>
                        <a:lnTo>
                          <a:pt x="139" y="584"/>
                        </a:lnTo>
                        <a:lnTo>
                          <a:pt x="123" y="591"/>
                        </a:lnTo>
                        <a:lnTo>
                          <a:pt x="108" y="596"/>
                        </a:lnTo>
                        <a:lnTo>
                          <a:pt x="92" y="601"/>
                        </a:lnTo>
                        <a:lnTo>
                          <a:pt x="77" y="604"/>
                        </a:lnTo>
                        <a:lnTo>
                          <a:pt x="61" y="608"/>
                        </a:lnTo>
                        <a:lnTo>
                          <a:pt x="46" y="611"/>
                        </a:lnTo>
                        <a:lnTo>
                          <a:pt x="31" y="615"/>
                        </a:lnTo>
                        <a:lnTo>
                          <a:pt x="13" y="618"/>
                        </a:lnTo>
                        <a:lnTo>
                          <a:pt x="13" y="613"/>
                        </a:lnTo>
                        <a:lnTo>
                          <a:pt x="12" y="603"/>
                        </a:lnTo>
                        <a:lnTo>
                          <a:pt x="8" y="591"/>
                        </a:lnTo>
                        <a:lnTo>
                          <a:pt x="6" y="584"/>
                        </a:lnTo>
                        <a:lnTo>
                          <a:pt x="0" y="474"/>
                        </a:lnTo>
                        <a:lnTo>
                          <a:pt x="0" y="359"/>
                        </a:lnTo>
                        <a:lnTo>
                          <a:pt x="8" y="245"/>
                        </a:lnTo>
                        <a:lnTo>
                          <a:pt x="22" y="137"/>
                        </a:lnTo>
                        <a:lnTo>
                          <a:pt x="24" y="137"/>
                        </a:lnTo>
                        <a:lnTo>
                          <a:pt x="29" y="111"/>
                        </a:lnTo>
                        <a:lnTo>
                          <a:pt x="34" y="82"/>
                        </a:lnTo>
                        <a:lnTo>
                          <a:pt x="41" y="54"/>
                        </a:lnTo>
                        <a:lnTo>
                          <a:pt x="48" y="29"/>
                        </a:lnTo>
                        <a:lnTo>
                          <a:pt x="55" y="34"/>
                        </a:lnTo>
                        <a:lnTo>
                          <a:pt x="60" y="42"/>
                        </a:lnTo>
                        <a:lnTo>
                          <a:pt x="63" y="53"/>
                        </a:lnTo>
                        <a:lnTo>
                          <a:pt x="68" y="61"/>
                        </a:lnTo>
                        <a:lnTo>
                          <a:pt x="87" y="56"/>
                        </a:lnTo>
                        <a:lnTo>
                          <a:pt x="106" y="51"/>
                        </a:lnTo>
                        <a:lnTo>
                          <a:pt x="125" y="44"/>
                        </a:lnTo>
                        <a:lnTo>
                          <a:pt x="144" y="39"/>
                        </a:lnTo>
                        <a:lnTo>
                          <a:pt x="165" y="34"/>
                        </a:lnTo>
                        <a:lnTo>
                          <a:pt x="183" y="29"/>
                        </a:lnTo>
                        <a:lnTo>
                          <a:pt x="204" y="25"/>
                        </a:lnTo>
                        <a:lnTo>
                          <a:pt x="225" y="20"/>
                        </a:lnTo>
                        <a:lnTo>
                          <a:pt x="244" y="17"/>
                        </a:lnTo>
                        <a:lnTo>
                          <a:pt x="264" y="12"/>
                        </a:lnTo>
                        <a:lnTo>
                          <a:pt x="285" y="8"/>
                        </a:lnTo>
                        <a:lnTo>
                          <a:pt x="306" y="6"/>
                        </a:lnTo>
                        <a:lnTo>
                          <a:pt x="326" y="3"/>
                        </a:lnTo>
                        <a:lnTo>
                          <a:pt x="348" y="1"/>
                        </a:lnTo>
                        <a:lnTo>
                          <a:pt x="369" y="0"/>
                        </a:lnTo>
                        <a:lnTo>
                          <a:pt x="390" y="0"/>
                        </a:lnTo>
                        <a:lnTo>
                          <a:pt x="391" y="5"/>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49" name="Freeform 165"/>
                  <p:cNvSpPr>
                    <a:spLocks/>
                  </p:cNvSpPr>
                  <p:nvPr/>
                </p:nvSpPr>
                <p:spPr bwMode="auto">
                  <a:xfrm>
                    <a:off x="3568" y="187"/>
                    <a:ext cx="179" cy="309"/>
                  </a:xfrm>
                  <a:custGeom>
                    <a:avLst/>
                    <a:gdLst>
                      <a:gd name="T0" fmla="*/ 12 w 357"/>
                      <a:gd name="T1" fmla="*/ 0 h 618"/>
                      <a:gd name="T2" fmla="*/ 11 w 357"/>
                      <a:gd name="T3" fmla="*/ 1 h 618"/>
                      <a:gd name="T4" fmla="*/ 10 w 357"/>
                      <a:gd name="T5" fmla="*/ 2 h 618"/>
                      <a:gd name="T6" fmla="*/ 9 w 357"/>
                      <a:gd name="T7" fmla="*/ 3 h 618"/>
                      <a:gd name="T8" fmla="*/ 8 w 357"/>
                      <a:gd name="T9" fmla="*/ 5 h 618"/>
                      <a:gd name="T10" fmla="*/ 8 w 357"/>
                      <a:gd name="T11" fmla="*/ 7 h 618"/>
                      <a:gd name="T12" fmla="*/ 7 w 357"/>
                      <a:gd name="T13" fmla="*/ 9 h 618"/>
                      <a:gd name="T14" fmla="*/ 6 w 357"/>
                      <a:gd name="T15" fmla="*/ 10 h 618"/>
                      <a:gd name="T16" fmla="*/ 6 w 357"/>
                      <a:gd name="T17" fmla="*/ 11 h 618"/>
                      <a:gd name="T18" fmla="*/ 6 w 357"/>
                      <a:gd name="T19" fmla="*/ 11 h 618"/>
                      <a:gd name="T20" fmla="*/ 6 w 357"/>
                      <a:gd name="T21" fmla="*/ 12 h 618"/>
                      <a:gd name="T22" fmla="*/ 7 w 357"/>
                      <a:gd name="T23" fmla="*/ 13 h 618"/>
                      <a:gd name="T24" fmla="*/ 7 w 357"/>
                      <a:gd name="T25" fmla="*/ 14 h 618"/>
                      <a:gd name="T26" fmla="*/ 8 w 357"/>
                      <a:gd name="T27" fmla="*/ 16 h 618"/>
                      <a:gd name="T28" fmla="*/ 9 w 357"/>
                      <a:gd name="T29" fmla="*/ 17 h 618"/>
                      <a:gd name="T30" fmla="*/ 9 w 357"/>
                      <a:gd name="T31" fmla="*/ 19 h 618"/>
                      <a:gd name="T32" fmla="*/ 10 w 357"/>
                      <a:gd name="T33" fmla="*/ 19 h 618"/>
                      <a:gd name="T34" fmla="*/ 9 w 357"/>
                      <a:gd name="T35" fmla="*/ 19 h 618"/>
                      <a:gd name="T36" fmla="*/ 8 w 357"/>
                      <a:gd name="T37" fmla="*/ 19 h 618"/>
                      <a:gd name="T38" fmla="*/ 8 w 357"/>
                      <a:gd name="T39" fmla="*/ 19 h 618"/>
                      <a:gd name="T40" fmla="*/ 7 w 357"/>
                      <a:gd name="T41" fmla="*/ 19 h 618"/>
                      <a:gd name="T42" fmla="*/ 6 w 357"/>
                      <a:gd name="T43" fmla="*/ 18 h 618"/>
                      <a:gd name="T44" fmla="*/ 6 w 357"/>
                      <a:gd name="T45" fmla="*/ 18 h 618"/>
                      <a:gd name="T46" fmla="*/ 5 w 357"/>
                      <a:gd name="T47" fmla="*/ 17 h 618"/>
                      <a:gd name="T48" fmla="*/ 4 w 357"/>
                      <a:gd name="T49" fmla="*/ 17 h 618"/>
                      <a:gd name="T50" fmla="*/ 4 w 357"/>
                      <a:gd name="T51" fmla="*/ 15 h 618"/>
                      <a:gd name="T52" fmla="*/ 3 w 357"/>
                      <a:gd name="T53" fmla="*/ 15 h 618"/>
                      <a:gd name="T54" fmla="*/ 2 w 357"/>
                      <a:gd name="T55" fmla="*/ 14 h 618"/>
                      <a:gd name="T56" fmla="*/ 2 w 357"/>
                      <a:gd name="T57" fmla="*/ 13 h 618"/>
                      <a:gd name="T58" fmla="*/ 1 w 357"/>
                      <a:gd name="T59" fmla="*/ 12 h 618"/>
                      <a:gd name="T60" fmla="*/ 1 w 357"/>
                      <a:gd name="T61" fmla="*/ 11 h 618"/>
                      <a:gd name="T62" fmla="*/ 1 w 357"/>
                      <a:gd name="T63" fmla="*/ 10 h 618"/>
                      <a:gd name="T64" fmla="*/ 0 w 357"/>
                      <a:gd name="T65" fmla="*/ 9 h 618"/>
                      <a:gd name="T66" fmla="*/ 1 w 357"/>
                      <a:gd name="T67" fmla="*/ 9 h 618"/>
                      <a:gd name="T68" fmla="*/ 2 w 357"/>
                      <a:gd name="T69" fmla="*/ 7 h 618"/>
                      <a:gd name="T70" fmla="*/ 2 w 357"/>
                      <a:gd name="T71" fmla="*/ 7 h 618"/>
                      <a:gd name="T72" fmla="*/ 3 w 357"/>
                      <a:gd name="T73" fmla="*/ 6 h 618"/>
                      <a:gd name="T74" fmla="*/ 4 w 357"/>
                      <a:gd name="T75" fmla="*/ 6 h 618"/>
                      <a:gd name="T76" fmla="*/ 4 w 357"/>
                      <a:gd name="T77" fmla="*/ 5 h 618"/>
                      <a:gd name="T78" fmla="*/ 5 w 357"/>
                      <a:gd name="T79" fmla="*/ 5 h 618"/>
                      <a:gd name="T80" fmla="*/ 6 w 357"/>
                      <a:gd name="T81" fmla="*/ 4 h 618"/>
                      <a:gd name="T82" fmla="*/ 6 w 357"/>
                      <a:gd name="T83" fmla="*/ 3 h 618"/>
                      <a:gd name="T84" fmla="*/ 7 w 357"/>
                      <a:gd name="T85" fmla="*/ 3 h 618"/>
                      <a:gd name="T86" fmla="*/ 8 w 357"/>
                      <a:gd name="T87" fmla="*/ 2 h 618"/>
                      <a:gd name="T88" fmla="*/ 9 w 357"/>
                      <a:gd name="T89" fmla="*/ 2 h 618"/>
                      <a:gd name="T90" fmla="*/ 9 w 357"/>
                      <a:gd name="T91" fmla="*/ 1 h 618"/>
                      <a:gd name="T92" fmla="*/ 10 w 357"/>
                      <a:gd name="T93" fmla="*/ 1 h 618"/>
                      <a:gd name="T94" fmla="*/ 11 w 357"/>
                      <a:gd name="T95" fmla="*/ 1 h 618"/>
                      <a:gd name="T96" fmla="*/ 12 w 357"/>
                      <a:gd name="T97" fmla="*/ 0 h 6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7"/>
                      <a:gd name="T148" fmla="*/ 0 h 618"/>
                      <a:gd name="T149" fmla="*/ 357 w 357"/>
                      <a:gd name="T150" fmla="*/ 618 h 6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7" h="618">
                        <a:moveTo>
                          <a:pt x="357" y="0"/>
                        </a:moveTo>
                        <a:lnTo>
                          <a:pt x="340" y="24"/>
                        </a:lnTo>
                        <a:lnTo>
                          <a:pt x="316" y="61"/>
                        </a:lnTo>
                        <a:lnTo>
                          <a:pt x="287" y="108"/>
                        </a:lnTo>
                        <a:lnTo>
                          <a:pt x="256" y="161"/>
                        </a:lnTo>
                        <a:lnTo>
                          <a:pt x="227" y="214"/>
                        </a:lnTo>
                        <a:lnTo>
                          <a:pt x="199" y="266"/>
                        </a:lnTo>
                        <a:lnTo>
                          <a:pt x="179" y="309"/>
                        </a:lnTo>
                        <a:lnTo>
                          <a:pt x="165" y="341"/>
                        </a:lnTo>
                        <a:lnTo>
                          <a:pt x="168" y="350"/>
                        </a:lnTo>
                        <a:lnTo>
                          <a:pt x="179" y="374"/>
                        </a:lnTo>
                        <a:lnTo>
                          <a:pt x="194" y="410"/>
                        </a:lnTo>
                        <a:lnTo>
                          <a:pt x="215" y="453"/>
                        </a:lnTo>
                        <a:lnTo>
                          <a:pt x="237" y="500"/>
                        </a:lnTo>
                        <a:lnTo>
                          <a:pt x="259" y="544"/>
                        </a:lnTo>
                        <a:lnTo>
                          <a:pt x="282" y="585"/>
                        </a:lnTo>
                        <a:lnTo>
                          <a:pt x="302" y="618"/>
                        </a:lnTo>
                        <a:lnTo>
                          <a:pt x="278" y="611"/>
                        </a:lnTo>
                        <a:lnTo>
                          <a:pt x="254" y="601"/>
                        </a:lnTo>
                        <a:lnTo>
                          <a:pt x="232" y="589"/>
                        </a:lnTo>
                        <a:lnTo>
                          <a:pt x="211" y="577"/>
                        </a:lnTo>
                        <a:lnTo>
                          <a:pt x="189" y="563"/>
                        </a:lnTo>
                        <a:lnTo>
                          <a:pt x="168" y="548"/>
                        </a:lnTo>
                        <a:lnTo>
                          <a:pt x="146" y="534"/>
                        </a:lnTo>
                        <a:lnTo>
                          <a:pt x="124" y="520"/>
                        </a:lnTo>
                        <a:lnTo>
                          <a:pt x="101" y="496"/>
                        </a:lnTo>
                        <a:lnTo>
                          <a:pt x="79" y="470"/>
                        </a:lnTo>
                        <a:lnTo>
                          <a:pt x="57" y="445"/>
                        </a:lnTo>
                        <a:lnTo>
                          <a:pt x="38" y="415"/>
                        </a:lnTo>
                        <a:lnTo>
                          <a:pt x="21" y="386"/>
                        </a:lnTo>
                        <a:lnTo>
                          <a:pt x="8" y="355"/>
                        </a:lnTo>
                        <a:lnTo>
                          <a:pt x="2" y="319"/>
                        </a:lnTo>
                        <a:lnTo>
                          <a:pt x="0" y="281"/>
                        </a:lnTo>
                        <a:lnTo>
                          <a:pt x="19" y="259"/>
                        </a:lnTo>
                        <a:lnTo>
                          <a:pt x="39" y="238"/>
                        </a:lnTo>
                        <a:lnTo>
                          <a:pt x="60" y="218"/>
                        </a:lnTo>
                        <a:lnTo>
                          <a:pt x="81" y="199"/>
                        </a:lnTo>
                        <a:lnTo>
                          <a:pt x="101" y="178"/>
                        </a:lnTo>
                        <a:lnTo>
                          <a:pt x="122" y="159"/>
                        </a:lnTo>
                        <a:lnTo>
                          <a:pt x="144" y="142"/>
                        </a:lnTo>
                        <a:lnTo>
                          <a:pt x="167" y="123"/>
                        </a:lnTo>
                        <a:lnTo>
                          <a:pt x="187" y="106"/>
                        </a:lnTo>
                        <a:lnTo>
                          <a:pt x="211" y="89"/>
                        </a:lnTo>
                        <a:lnTo>
                          <a:pt x="234" y="73"/>
                        </a:lnTo>
                        <a:lnTo>
                          <a:pt x="258" y="58"/>
                        </a:lnTo>
                        <a:lnTo>
                          <a:pt x="282" y="42"/>
                        </a:lnTo>
                        <a:lnTo>
                          <a:pt x="306" y="27"/>
                        </a:lnTo>
                        <a:lnTo>
                          <a:pt x="332" y="13"/>
                        </a:lnTo>
                        <a:lnTo>
                          <a:pt x="357" y="0"/>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50" name="Freeform 166"/>
                  <p:cNvSpPr>
                    <a:spLocks/>
                  </p:cNvSpPr>
                  <p:nvPr/>
                </p:nvSpPr>
                <p:spPr bwMode="auto">
                  <a:xfrm>
                    <a:off x="4212" y="188"/>
                    <a:ext cx="259" cy="302"/>
                  </a:xfrm>
                  <a:custGeom>
                    <a:avLst/>
                    <a:gdLst>
                      <a:gd name="T0" fmla="*/ 16 w 517"/>
                      <a:gd name="T1" fmla="*/ 3 h 603"/>
                      <a:gd name="T2" fmla="*/ 16 w 517"/>
                      <a:gd name="T3" fmla="*/ 6 h 603"/>
                      <a:gd name="T4" fmla="*/ 15 w 517"/>
                      <a:gd name="T5" fmla="*/ 9 h 603"/>
                      <a:gd name="T6" fmla="*/ 14 w 517"/>
                      <a:gd name="T7" fmla="*/ 12 h 603"/>
                      <a:gd name="T8" fmla="*/ 13 w 517"/>
                      <a:gd name="T9" fmla="*/ 14 h 603"/>
                      <a:gd name="T10" fmla="*/ 13 w 517"/>
                      <a:gd name="T11" fmla="*/ 15 h 603"/>
                      <a:gd name="T12" fmla="*/ 13 w 517"/>
                      <a:gd name="T13" fmla="*/ 16 h 603"/>
                      <a:gd name="T14" fmla="*/ 14 w 517"/>
                      <a:gd name="T15" fmla="*/ 17 h 603"/>
                      <a:gd name="T16" fmla="*/ 14 w 517"/>
                      <a:gd name="T17" fmla="*/ 18 h 603"/>
                      <a:gd name="T18" fmla="*/ 13 w 517"/>
                      <a:gd name="T19" fmla="*/ 19 h 603"/>
                      <a:gd name="T20" fmla="*/ 11 w 517"/>
                      <a:gd name="T21" fmla="*/ 19 h 603"/>
                      <a:gd name="T22" fmla="*/ 10 w 517"/>
                      <a:gd name="T23" fmla="*/ 19 h 603"/>
                      <a:gd name="T24" fmla="*/ 9 w 517"/>
                      <a:gd name="T25" fmla="*/ 18 h 603"/>
                      <a:gd name="T26" fmla="*/ 8 w 517"/>
                      <a:gd name="T27" fmla="*/ 15 h 603"/>
                      <a:gd name="T28" fmla="*/ 7 w 517"/>
                      <a:gd name="T29" fmla="*/ 12 h 603"/>
                      <a:gd name="T30" fmla="*/ 6 w 517"/>
                      <a:gd name="T31" fmla="*/ 10 h 603"/>
                      <a:gd name="T32" fmla="*/ 5 w 517"/>
                      <a:gd name="T33" fmla="*/ 9 h 603"/>
                      <a:gd name="T34" fmla="*/ 4 w 517"/>
                      <a:gd name="T35" fmla="*/ 10 h 603"/>
                      <a:gd name="T36" fmla="*/ 4 w 517"/>
                      <a:gd name="T37" fmla="*/ 11 h 603"/>
                      <a:gd name="T38" fmla="*/ 3 w 517"/>
                      <a:gd name="T39" fmla="*/ 13 h 603"/>
                      <a:gd name="T40" fmla="*/ 2 w 517"/>
                      <a:gd name="T41" fmla="*/ 15 h 603"/>
                      <a:gd name="T42" fmla="*/ 2 w 517"/>
                      <a:gd name="T43" fmla="*/ 17 h 603"/>
                      <a:gd name="T44" fmla="*/ 1 w 517"/>
                      <a:gd name="T45" fmla="*/ 14 h 603"/>
                      <a:gd name="T46" fmla="*/ 1 w 517"/>
                      <a:gd name="T47" fmla="*/ 6 h 603"/>
                      <a:gd name="T48" fmla="*/ 1 w 517"/>
                      <a:gd name="T49" fmla="*/ 2 h 603"/>
                      <a:gd name="T50" fmla="*/ 1 w 517"/>
                      <a:gd name="T51" fmla="*/ 2 h 603"/>
                      <a:gd name="T52" fmla="*/ 2 w 517"/>
                      <a:gd name="T53" fmla="*/ 2 h 603"/>
                      <a:gd name="T54" fmla="*/ 3 w 517"/>
                      <a:gd name="T55" fmla="*/ 2 h 603"/>
                      <a:gd name="T56" fmla="*/ 4 w 517"/>
                      <a:gd name="T57" fmla="*/ 2 h 603"/>
                      <a:gd name="T58" fmla="*/ 5 w 517"/>
                      <a:gd name="T59" fmla="*/ 4 h 603"/>
                      <a:gd name="T60" fmla="*/ 6 w 517"/>
                      <a:gd name="T61" fmla="*/ 5 h 603"/>
                      <a:gd name="T62" fmla="*/ 7 w 517"/>
                      <a:gd name="T63" fmla="*/ 7 h 603"/>
                      <a:gd name="T64" fmla="*/ 8 w 517"/>
                      <a:gd name="T65" fmla="*/ 8 h 603"/>
                      <a:gd name="T66" fmla="*/ 9 w 517"/>
                      <a:gd name="T67" fmla="*/ 10 h 603"/>
                      <a:gd name="T68" fmla="*/ 10 w 517"/>
                      <a:gd name="T69" fmla="*/ 11 h 603"/>
                      <a:gd name="T70" fmla="*/ 11 w 517"/>
                      <a:gd name="T71" fmla="*/ 13 h 603"/>
                      <a:gd name="T72" fmla="*/ 12 w 517"/>
                      <a:gd name="T73" fmla="*/ 13 h 603"/>
                      <a:gd name="T74" fmla="*/ 13 w 517"/>
                      <a:gd name="T75" fmla="*/ 10 h 603"/>
                      <a:gd name="T76" fmla="*/ 13 w 517"/>
                      <a:gd name="T77" fmla="*/ 7 h 603"/>
                      <a:gd name="T78" fmla="*/ 13 w 517"/>
                      <a:gd name="T79" fmla="*/ 3 h 603"/>
                      <a:gd name="T80" fmla="*/ 13 w 517"/>
                      <a:gd name="T81" fmla="*/ 1 h 603"/>
                      <a:gd name="T82" fmla="*/ 13 w 517"/>
                      <a:gd name="T83" fmla="*/ 1 h 603"/>
                      <a:gd name="T84" fmla="*/ 14 w 517"/>
                      <a:gd name="T85" fmla="*/ 1 h 603"/>
                      <a:gd name="T86" fmla="*/ 15 w 517"/>
                      <a:gd name="T87" fmla="*/ 1 h 603"/>
                      <a:gd name="T88" fmla="*/ 15 w 517"/>
                      <a:gd name="T89" fmla="*/ 1 h 603"/>
                      <a:gd name="T90" fmla="*/ 16 w 517"/>
                      <a:gd name="T91" fmla="*/ 1 h 603"/>
                      <a:gd name="T92" fmla="*/ 16 w 517"/>
                      <a:gd name="T93" fmla="*/ 0 h 603"/>
                      <a:gd name="T94" fmla="*/ 17 w 517"/>
                      <a:gd name="T95" fmla="*/ 1 h 60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17"/>
                      <a:gd name="T145" fmla="*/ 0 h 603"/>
                      <a:gd name="T146" fmla="*/ 517 w 517"/>
                      <a:gd name="T147" fmla="*/ 603 h 60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17" h="603">
                        <a:moveTo>
                          <a:pt x="514" y="22"/>
                        </a:moveTo>
                        <a:lnTo>
                          <a:pt x="507" y="74"/>
                        </a:lnTo>
                        <a:lnTo>
                          <a:pt x="498" y="125"/>
                        </a:lnTo>
                        <a:lnTo>
                          <a:pt x="490" y="175"/>
                        </a:lnTo>
                        <a:lnTo>
                          <a:pt x="478" y="225"/>
                        </a:lnTo>
                        <a:lnTo>
                          <a:pt x="466" y="273"/>
                        </a:lnTo>
                        <a:lnTo>
                          <a:pt x="452" y="321"/>
                        </a:lnTo>
                        <a:lnTo>
                          <a:pt x="438" y="369"/>
                        </a:lnTo>
                        <a:lnTo>
                          <a:pt x="423" y="417"/>
                        </a:lnTo>
                        <a:lnTo>
                          <a:pt x="416" y="433"/>
                        </a:lnTo>
                        <a:lnTo>
                          <a:pt x="407" y="448"/>
                        </a:lnTo>
                        <a:lnTo>
                          <a:pt x="400" y="464"/>
                        </a:lnTo>
                        <a:lnTo>
                          <a:pt x="406" y="478"/>
                        </a:lnTo>
                        <a:lnTo>
                          <a:pt x="416" y="495"/>
                        </a:lnTo>
                        <a:lnTo>
                          <a:pt x="425" y="515"/>
                        </a:lnTo>
                        <a:lnTo>
                          <a:pt x="433" y="536"/>
                        </a:lnTo>
                        <a:lnTo>
                          <a:pt x="443" y="557"/>
                        </a:lnTo>
                        <a:lnTo>
                          <a:pt x="425" y="565"/>
                        </a:lnTo>
                        <a:lnTo>
                          <a:pt x="404" y="572"/>
                        </a:lnTo>
                        <a:lnTo>
                          <a:pt x="385" y="579"/>
                        </a:lnTo>
                        <a:lnTo>
                          <a:pt x="364" y="584"/>
                        </a:lnTo>
                        <a:lnTo>
                          <a:pt x="344" y="589"/>
                        </a:lnTo>
                        <a:lnTo>
                          <a:pt x="323" y="593"/>
                        </a:lnTo>
                        <a:lnTo>
                          <a:pt x="302" y="598"/>
                        </a:lnTo>
                        <a:lnTo>
                          <a:pt x="280" y="603"/>
                        </a:lnTo>
                        <a:lnTo>
                          <a:pt x="265" y="558"/>
                        </a:lnTo>
                        <a:lnTo>
                          <a:pt x="253" y="514"/>
                        </a:lnTo>
                        <a:lnTo>
                          <a:pt x="239" y="469"/>
                        </a:lnTo>
                        <a:lnTo>
                          <a:pt x="225" y="424"/>
                        </a:lnTo>
                        <a:lnTo>
                          <a:pt x="211" y="381"/>
                        </a:lnTo>
                        <a:lnTo>
                          <a:pt x="194" y="338"/>
                        </a:lnTo>
                        <a:lnTo>
                          <a:pt x="175" y="295"/>
                        </a:lnTo>
                        <a:lnTo>
                          <a:pt x="155" y="254"/>
                        </a:lnTo>
                        <a:lnTo>
                          <a:pt x="129" y="259"/>
                        </a:lnTo>
                        <a:lnTo>
                          <a:pt x="120" y="278"/>
                        </a:lnTo>
                        <a:lnTo>
                          <a:pt x="117" y="302"/>
                        </a:lnTo>
                        <a:lnTo>
                          <a:pt x="108" y="323"/>
                        </a:lnTo>
                        <a:lnTo>
                          <a:pt x="101" y="352"/>
                        </a:lnTo>
                        <a:lnTo>
                          <a:pt x="93" y="381"/>
                        </a:lnTo>
                        <a:lnTo>
                          <a:pt x="84" y="409"/>
                        </a:lnTo>
                        <a:lnTo>
                          <a:pt x="72" y="436"/>
                        </a:lnTo>
                        <a:lnTo>
                          <a:pt x="62" y="466"/>
                        </a:lnTo>
                        <a:lnTo>
                          <a:pt x="48" y="493"/>
                        </a:lnTo>
                        <a:lnTo>
                          <a:pt x="34" y="519"/>
                        </a:lnTo>
                        <a:lnTo>
                          <a:pt x="21" y="546"/>
                        </a:lnTo>
                        <a:lnTo>
                          <a:pt x="22" y="426"/>
                        </a:lnTo>
                        <a:lnTo>
                          <a:pt x="24" y="304"/>
                        </a:lnTo>
                        <a:lnTo>
                          <a:pt x="19" y="182"/>
                        </a:lnTo>
                        <a:lnTo>
                          <a:pt x="0" y="62"/>
                        </a:lnTo>
                        <a:lnTo>
                          <a:pt x="10" y="58"/>
                        </a:lnTo>
                        <a:lnTo>
                          <a:pt x="19" y="55"/>
                        </a:lnTo>
                        <a:lnTo>
                          <a:pt x="29" y="50"/>
                        </a:lnTo>
                        <a:lnTo>
                          <a:pt x="39" y="45"/>
                        </a:lnTo>
                        <a:lnTo>
                          <a:pt x="50" y="41"/>
                        </a:lnTo>
                        <a:lnTo>
                          <a:pt x="60" y="39"/>
                        </a:lnTo>
                        <a:lnTo>
                          <a:pt x="70" y="39"/>
                        </a:lnTo>
                        <a:lnTo>
                          <a:pt x="82" y="41"/>
                        </a:lnTo>
                        <a:lnTo>
                          <a:pt x="105" y="62"/>
                        </a:lnTo>
                        <a:lnTo>
                          <a:pt x="125" y="84"/>
                        </a:lnTo>
                        <a:lnTo>
                          <a:pt x="144" y="106"/>
                        </a:lnTo>
                        <a:lnTo>
                          <a:pt x="163" y="127"/>
                        </a:lnTo>
                        <a:lnTo>
                          <a:pt x="182" y="149"/>
                        </a:lnTo>
                        <a:lnTo>
                          <a:pt x="199" y="172"/>
                        </a:lnTo>
                        <a:lnTo>
                          <a:pt x="215" y="196"/>
                        </a:lnTo>
                        <a:lnTo>
                          <a:pt x="232" y="218"/>
                        </a:lnTo>
                        <a:lnTo>
                          <a:pt x="247" y="242"/>
                        </a:lnTo>
                        <a:lnTo>
                          <a:pt x="265" y="266"/>
                        </a:lnTo>
                        <a:lnTo>
                          <a:pt x="280" y="290"/>
                        </a:lnTo>
                        <a:lnTo>
                          <a:pt x="297" y="314"/>
                        </a:lnTo>
                        <a:lnTo>
                          <a:pt x="313" y="340"/>
                        </a:lnTo>
                        <a:lnTo>
                          <a:pt x="330" y="364"/>
                        </a:lnTo>
                        <a:lnTo>
                          <a:pt x="347" y="392"/>
                        </a:lnTo>
                        <a:lnTo>
                          <a:pt x="366" y="417"/>
                        </a:lnTo>
                        <a:lnTo>
                          <a:pt x="371" y="395"/>
                        </a:lnTo>
                        <a:lnTo>
                          <a:pt x="382" y="356"/>
                        </a:lnTo>
                        <a:lnTo>
                          <a:pt x="392" y="311"/>
                        </a:lnTo>
                        <a:lnTo>
                          <a:pt x="395" y="271"/>
                        </a:lnTo>
                        <a:lnTo>
                          <a:pt x="397" y="213"/>
                        </a:lnTo>
                        <a:lnTo>
                          <a:pt x="400" y="151"/>
                        </a:lnTo>
                        <a:lnTo>
                          <a:pt x="397" y="91"/>
                        </a:lnTo>
                        <a:lnTo>
                          <a:pt x="385" y="34"/>
                        </a:lnTo>
                        <a:lnTo>
                          <a:pt x="395" y="27"/>
                        </a:lnTo>
                        <a:lnTo>
                          <a:pt x="406" y="24"/>
                        </a:lnTo>
                        <a:lnTo>
                          <a:pt x="416" y="21"/>
                        </a:lnTo>
                        <a:lnTo>
                          <a:pt x="425" y="21"/>
                        </a:lnTo>
                        <a:lnTo>
                          <a:pt x="435" y="19"/>
                        </a:lnTo>
                        <a:lnTo>
                          <a:pt x="445" y="17"/>
                        </a:lnTo>
                        <a:lnTo>
                          <a:pt x="455" y="15"/>
                        </a:lnTo>
                        <a:lnTo>
                          <a:pt x="467" y="12"/>
                        </a:lnTo>
                        <a:lnTo>
                          <a:pt x="474" y="10"/>
                        </a:lnTo>
                        <a:lnTo>
                          <a:pt x="485" y="7"/>
                        </a:lnTo>
                        <a:lnTo>
                          <a:pt x="495" y="3"/>
                        </a:lnTo>
                        <a:lnTo>
                          <a:pt x="504" y="2"/>
                        </a:lnTo>
                        <a:lnTo>
                          <a:pt x="512" y="0"/>
                        </a:lnTo>
                        <a:lnTo>
                          <a:pt x="517" y="3"/>
                        </a:lnTo>
                        <a:lnTo>
                          <a:pt x="517" y="10"/>
                        </a:lnTo>
                        <a:lnTo>
                          <a:pt x="514" y="22"/>
                        </a:lnTo>
                        <a:close/>
                      </a:path>
                    </a:pathLst>
                  </a:custGeom>
                  <a:solidFill>
                    <a:schemeClr val="tx2"/>
                  </a:solidFill>
                  <a:ln w="9525">
                    <a:noFill/>
                    <a:round/>
                    <a:headEnd/>
                    <a:tailEnd/>
                  </a:ln>
                </p:spPr>
                <p:txBody>
                  <a:bodyPr/>
                  <a:lstStyle/>
                  <a:p>
                    <a:endParaRPr lang="nb-NO">
                      <a:latin typeface="Calisto MT" pitchFamily="18" charset="0"/>
                    </a:endParaRPr>
                  </a:p>
                </p:txBody>
              </p:sp>
              <p:sp>
                <p:nvSpPr>
                  <p:cNvPr id="22551" name="Freeform 167"/>
                  <p:cNvSpPr>
                    <a:spLocks/>
                  </p:cNvSpPr>
                  <p:nvPr/>
                </p:nvSpPr>
                <p:spPr bwMode="auto">
                  <a:xfrm>
                    <a:off x="3791" y="190"/>
                    <a:ext cx="247" cy="297"/>
                  </a:xfrm>
                  <a:custGeom>
                    <a:avLst/>
                    <a:gdLst>
                      <a:gd name="T0" fmla="*/ 1 w 493"/>
                      <a:gd name="T1" fmla="*/ 9 h 593"/>
                      <a:gd name="T2" fmla="*/ 1 w 493"/>
                      <a:gd name="T3" fmla="*/ 7 h 593"/>
                      <a:gd name="T4" fmla="*/ 2 w 493"/>
                      <a:gd name="T5" fmla="*/ 4 h 593"/>
                      <a:gd name="T6" fmla="*/ 2 w 493"/>
                      <a:gd name="T7" fmla="*/ 2 h 593"/>
                      <a:gd name="T8" fmla="*/ 3 w 493"/>
                      <a:gd name="T9" fmla="*/ 1 h 593"/>
                      <a:gd name="T10" fmla="*/ 3 w 493"/>
                      <a:gd name="T11" fmla="*/ 4 h 593"/>
                      <a:gd name="T12" fmla="*/ 3 w 493"/>
                      <a:gd name="T13" fmla="*/ 7 h 593"/>
                      <a:gd name="T14" fmla="*/ 4 w 493"/>
                      <a:gd name="T15" fmla="*/ 8 h 593"/>
                      <a:gd name="T16" fmla="*/ 4 w 493"/>
                      <a:gd name="T17" fmla="*/ 9 h 593"/>
                      <a:gd name="T18" fmla="*/ 6 w 493"/>
                      <a:gd name="T19" fmla="*/ 8 h 593"/>
                      <a:gd name="T20" fmla="*/ 8 w 493"/>
                      <a:gd name="T21" fmla="*/ 8 h 593"/>
                      <a:gd name="T22" fmla="*/ 10 w 493"/>
                      <a:gd name="T23" fmla="*/ 8 h 593"/>
                      <a:gd name="T24" fmla="*/ 12 w 493"/>
                      <a:gd name="T25" fmla="*/ 8 h 593"/>
                      <a:gd name="T26" fmla="*/ 12 w 493"/>
                      <a:gd name="T27" fmla="*/ 5 h 593"/>
                      <a:gd name="T28" fmla="*/ 12 w 493"/>
                      <a:gd name="T29" fmla="*/ 3 h 593"/>
                      <a:gd name="T30" fmla="*/ 12 w 493"/>
                      <a:gd name="T31" fmla="*/ 3 h 593"/>
                      <a:gd name="T32" fmla="*/ 11 w 493"/>
                      <a:gd name="T33" fmla="*/ 2 h 593"/>
                      <a:gd name="T34" fmla="*/ 12 w 493"/>
                      <a:gd name="T35" fmla="*/ 1 h 593"/>
                      <a:gd name="T36" fmla="*/ 12 w 493"/>
                      <a:gd name="T37" fmla="*/ 1 h 593"/>
                      <a:gd name="T38" fmla="*/ 13 w 493"/>
                      <a:gd name="T39" fmla="*/ 1 h 593"/>
                      <a:gd name="T40" fmla="*/ 14 w 493"/>
                      <a:gd name="T41" fmla="*/ 1 h 593"/>
                      <a:gd name="T42" fmla="*/ 15 w 493"/>
                      <a:gd name="T43" fmla="*/ 1 h 593"/>
                      <a:gd name="T44" fmla="*/ 16 w 493"/>
                      <a:gd name="T45" fmla="*/ 0 h 593"/>
                      <a:gd name="T46" fmla="*/ 16 w 493"/>
                      <a:gd name="T47" fmla="*/ 8 h 593"/>
                      <a:gd name="T48" fmla="*/ 15 w 493"/>
                      <a:gd name="T49" fmla="*/ 12 h 593"/>
                      <a:gd name="T50" fmla="*/ 15 w 493"/>
                      <a:gd name="T51" fmla="*/ 13 h 593"/>
                      <a:gd name="T52" fmla="*/ 14 w 493"/>
                      <a:gd name="T53" fmla="*/ 15 h 593"/>
                      <a:gd name="T54" fmla="*/ 14 w 493"/>
                      <a:gd name="T55" fmla="*/ 17 h 593"/>
                      <a:gd name="T56" fmla="*/ 13 w 493"/>
                      <a:gd name="T57" fmla="*/ 18 h 593"/>
                      <a:gd name="T58" fmla="*/ 13 w 493"/>
                      <a:gd name="T59" fmla="*/ 15 h 593"/>
                      <a:gd name="T60" fmla="*/ 13 w 493"/>
                      <a:gd name="T61" fmla="*/ 12 h 593"/>
                      <a:gd name="T62" fmla="*/ 11 w 493"/>
                      <a:gd name="T63" fmla="*/ 12 h 593"/>
                      <a:gd name="T64" fmla="*/ 9 w 493"/>
                      <a:gd name="T65" fmla="*/ 11 h 593"/>
                      <a:gd name="T66" fmla="*/ 6 w 493"/>
                      <a:gd name="T67" fmla="*/ 10 h 593"/>
                      <a:gd name="T68" fmla="*/ 4 w 493"/>
                      <a:gd name="T69" fmla="*/ 10 h 593"/>
                      <a:gd name="T70" fmla="*/ 4 w 493"/>
                      <a:gd name="T71" fmla="*/ 11 h 593"/>
                      <a:gd name="T72" fmla="*/ 5 w 493"/>
                      <a:gd name="T73" fmla="*/ 12 h 593"/>
                      <a:gd name="T74" fmla="*/ 5 w 493"/>
                      <a:gd name="T75" fmla="*/ 15 h 593"/>
                      <a:gd name="T76" fmla="*/ 6 w 493"/>
                      <a:gd name="T77" fmla="*/ 18 h 593"/>
                      <a:gd name="T78" fmla="*/ 5 w 493"/>
                      <a:gd name="T79" fmla="*/ 18 h 593"/>
                      <a:gd name="T80" fmla="*/ 4 w 493"/>
                      <a:gd name="T81" fmla="*/ 18 h 593"/>
                      <a:gd name="T82" fmla="*/ 2 w 493"/>
                      <a:gd name="T83" fmla="*/ 19 h 593"/>
                      <a:gd name="T84" fmla="*/ 1 w 493"/>
                      <a:gd name="T85" fmla="*/ 19 h 593"/>
                      <a:gd name="T86" fmla="*/ 1 w 493"/>
                      <a:gd name="T87" fmla="*/ 18 h 593"/>
                      <a:gd name="T88" fmla="*/ 1 w 493"/>
                      <a:gd name="T89" fmla="*/ 17 h 593"/>
                      <a:gd name="T90" fmla="*/ 0 w 493"/>
                      <a:gd name="T91" fmla="*/ 15 h 593"/>
                      <a:gd name="T92" fmla="*/ 0 w 493"/>
                      <a:gd name="T93" fmla="*/ 13 h 59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93"/>
                      <a:gd name="T142" fmla="*/ 0 h 593"/>
                      <a:gd name="T143" fmla="*/ 493 w 493"/>
                      <a:gd name="T144" fmla="*/ 593 h 59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93" h="593">
                        <a:moveTo>
                          <a:pt x="7" y="299"/>
                        </a:moveTo>
                        <a:lnTo>
                          <a:pt x="8" y="263"/>
                        </a:lnTo>
                        <a:lnTo>
                          <a:pt x="12" y="227"/>
                        </a:lnTo>
                        <a:lnTo>
                          <a:pt x="19" y="193"/>
                        </a:lnTo>
                        <a:lnTo>
                          <a:pt x="26" y="158"/>
                        </a:lnTo>
                        <a:lnTo>
                          <a:pt x="34" y="126"/>
                        </a:lnTo>
                        <a:lnTo>
                          <a:pt x="44" y="93"/>
                        </a:lnTo>
                        <a:lnTo>
                          <a:pt x="55" y="61"/>
                        </a:lnTo>
                        <a:lnTo>
                          <a:pt x="65" y="28"/>
                        </a:lnTo>
                        <a:lnTo>
                          <a:pt x="69" y="23"/>
                        </a:lnTo>
                        <a:lnTo>
                          <a:pt x="75" y="69"/>
                        </a:lnTo>
                        <a:lnTo>
                          <a:pt x="81" y="116"/>
                        </a:lnTo>
                        <a:lnTo>
                          <a:pt x="87" y="162"/>
                        </a:lnTo>
                        <a:lnTo>
                          <a:pt x="96" y="203"/>
                        </a:lnTo>
                        <a:lnTo>
                          <a:pt x="101" y="217"/>
                        </a:lnTo>
                        <a:lnTo>
                          <a:pt x="105" y="236"/>
                        </a:lnTo>
                        <a:lnTo>
                          <a:pt x="110" y="253"/>
                        </a:lnTo>
                        <a:lnTo>
                          <a:pt x="111" y="263"/>
                        </a:lnTo>
                        <a:lnTo>
                          <a:pt x="144" y="258"/>
                        </a:lnTo>
                        <a:lnTo>
                          <a:pt x="177" y="253"/>
                        </a:lnTo>
                        <a:lnTo>
                          <a:pt x="209" y="246"/>
                        </a:lnTo>
                        <a:lnTo>
                          <a:pt x="242" y="241"/>
                        </a:lnTo>
                        <a:lnTo>
                          <a:pt x="275" y="236"/>
                        </a:lnTo>
                        <a:lnTo>
                          <a:pt x="307" y="231"/>
                        </a:lnTo>
                        <a:lnTo>
                          <a:pt x="342" y="227"/>
                        </a:lnTo>
                        <a:lnTo>
                          <a:pt x="376" y="225"/>
                        </a:lnTo>
                        <a:lnTo>
                          <a:pt x="376" y="188"/>
                        </a:lnTo>
                        <a:lnTo>
                          <a:pt x="373" y="160"/>
                        </a:lnTo>
                        <a:lnTo>
                          <a:pt x="366" y="131"/>
                        </a:lnTo>
                        <a:lnTo>
                          <a:pt x="357" y="95"/>
                        </a:lnTo>
                        <a:lnTo>
                          <a:pt x="356" y="85"/>
                        </a:lnTo>
                        <a:lnTo>
                          <a:pt x="354" y="73"/>
                        </a:lnTo>
                        <a:lnTo>
                          <a:pt x="352" y="61"/>
                        </a:lnTo>
                        <a:lnTo>
                          <a:pt x="350" y="48"/>
                        </a:lnTo>
                        <a:lnTo>
                          <a:pt x="350" y="40"/>
                        </a:lnTo>
                        <a:lnTo>
                          <a:pt x="356" y="31"/>
                        </a:lnTo>
                        <a:lnTo>
                          <a:pt x="366" y="24"/>
                        </a:lnTo>
                        <a:lnTo>
                          <a:pt x="381" y="23"/>
                        </a:lnTo>
                        <a:lnTo>
                          <a:pt x="393" y="19"/>
                        </a:lnTo>
                        <a:lnTo>
                          <a:pt x="405" y="16"/>
                        </a:lnTo>
                        <a:lnTo>
                          <a:pt x="417" y="12"/>
                        </a:lnTo>
                        <a:lnTo>
                          <a:pt x="431" y="9"/>
                        </a:lnTo>
                        <a:lnTo>
                          <a:pt x="445" y="4"/>
                        </a:lnTo>
                        <a:lnTo>
                          <a:pt x="457" y="2"/>
                        </a:lnTo>
                        <a:lnTo>
                          <a:pt x="471" y="0"/>
                        </a:lnTo>
                        <a:lnTo>
                          <a:pt x="484" y="0"/>
                        </a:lnTo>
                        <a:lnTo>
                          <a:pt x="493" y="116"/>
                        </a:lnTo>
                        <a:lnTo>
                          <a:pt x="486" y="232"/>
                        </a:lnTo>
                        <a:lnTo>
                          <a:pt x="474" y="322"/>
                        </a:lnTo>
                        <a:lnTo>
                          <a:pt x="467" y="358"/>
                        </a:lnTo>
                        <a:lnTo>
                          <a:pt x="464" y="387"/>
                        </a:lnTo>
                        <a:lnTo>
                          <a:pt x="457" y="416"/>
                        </a:lnTo>
                        <a:lnTo>
                          <a:pt x="448" y="444"/>
                        </a:lnTo>
                        <a:lnTo>
                          <a:pt x="440" y="471"/>
                        </a:lnTo>
                        <a:lnTo>
                          <a:pt x="429" y="497"/>
                        </a:lnTo>
                        <a:lnTo>
                          <a:pt x="417" y="523"/>
                        </a:lnTo>
                        <a:lnTo>
                          <a:pt x="405" y="549"/>
                        </a:lnTo>
                        <a:lnTo>
                          <a:pt x="392" y="574"/>
                        </a:lnTo>
                        <a:lnTo>
                          <a:pt x="392" y="530"/>
                        </a:lnTo>
                        <a:lnTo>
                          <a:pt x="393" y="478"/>
                        </a:lnTo>
                        <a:lnTo>
                          <a:pt x="393" y="427"/>
                        </a:lnTo>
                        <a:lnTo>
                          <a:pt x="392" y="380"/>
                        </a:lnTo>
                        <a:lnTo>
                          <a:pt x="361" y="366"/>
                        </a:lnTo>
                        <a:lnTo>
                          <a:pt x="328" y="353"/>
                        </a:lnTo>
                        <a:lnTo>
                          <a:pt x="295" y="341"/>
                        </a:lnTo>
                        <a:lnTo>
                          <a:pt x="261" y="330"/>
                        </a:lnTo>
                        <a:lnTo>
                          <a:pt x="227" y="322"/>
                        </a:lnTo>
                        <a:lnTo>
                          <a:pt x="192" y="317"/>
                        </a:lnTo>
                        <a:lnTo>
                          <a:pt x="156" y="315"/>
                        </a:lnTo>
                        <a:lnTo>
                          <a:pt x="120" y="315"/>
                        </a:lnTo>
                        <a:lnTo>
                          <a:pt x="117" y="332"/>
                        </a:lnTo>
                        <a:lnTo>
                          <a:pt x="120" y="344"/>
                        </a:lnTo>
                        <a:lnTo>
                          <a:pt x="125" y="356"/>
                        </a:lnTo>
                        <a:lnTo>
                          <a:pt x="129" y="368"/>
                        </a:lnTo>
                        <a:lnTo>
                          <a:pt x="137" y="406"/>
                        </a:lnTo>
                        <a:lnTo>
                          <a:pt x="153" y="466"/>
                        </a:lnTo>
                        <a:lnTo>
                          <a:pt x="170" y="524"/>
                        </a:lnTo>
                        <a:lnTo>
                          <a:pt x="177" y="550"/>
                        </a:lnTo>
                        <a:lnTo>
                          <a:pt x="156" y="555"/>
                        </a:lnTo>
                        <a:lnTo>
                          <a:pt x="137" y="562"/>
                        </a:lnTo>
                        <a:lnTo>
                          <a:pt x="117" y="569"/>
                        </a:lnTo>
                        <a:lnTo>
                          <a:pt x="98" y="574"/>
                        </a:lnTo>
                        <a:lnTo>
                          <a:pt x="77" y="579"/>
                        </a:lnTo>
                        <a:lnTo>
                          <a:pt x="58" y="585"/>
                        </a:lnTo>
                        <a:lnTo>
                          <a:pt x="38" y="590"/>
                        </a:lnTo>
                        <a:lnTo>
                          <a:pt x="17" y="593"/>
                        </a:lnTo>
                        <a:lnTo>
                          <a:pt x="12" y="574"/>
                        </a:lnTo>
                        <a:lnTo>
                          <a:pt x="8" y="557"/>
                        </a:lnTo>
                        <a:lnTo>
                          <a:pt x="7" y="540"/>
                        </a:lnTo>
                        <a:lnTo>
                          <a:pt x="5" y="521"/>
                        </a:lnTo>
                        <a:lnTo>
                          <a:pt x="1" y="492"/>
                        </a:lnTo>
                        <a:lnTo>
                          <a:pt x="0" y="459"/>
                        </a:lnTo>
                        <a:lnTo>
                          <a:pt x="0" y="425"/>
                        </a:lnTo>
                        <a:lnTo>
                          <a:pt x="0" y="394"/>
                        </a:lnTo>
                        <a:lnTo>
                          <a:pt x="7" y="299"/>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52" name="Freeform 168"/>
                  <p:cNvSpPr>
                    <a:spLocks/>
                  </p:cNvSpPr>
                  <p:nvPr/>
                </p:nvSpPr>
                <p:spPr bwMode="auto">
                  <a:xfrm>
                    <a:off x="4091" y="228"/>
                    <a:ext cx="72" cy="250"/>
                  </a:xfrm>
                  <a:custGeom>
                    <a:avLst/>
                    <a:gdLst>
                      <a:gd name="T0" fmla="*/ 2 w 144"/>
                      <a:gd name="T1" fmla="*/ 0 h 500"/>
                      <a:gd name="T2" fmla="*/ 3 w 144"/>
                      <a:gd name="T3" fmla="*/ 2 h 500"/>
                      <a:gd name="T4" fmla="*/ 3 w 144"/>
                      <a:gd name="T5" fmla="*/ 4 h 500"/>
                      <a:gd name="T6" fmla="*/ 3 w 144"/>
                      <a:gd name="T7" fmla="*/ 6 h 500"/>
                      <a:gd name="T8" fmla="*/ 3 w 144"/>
                      <a:gd name="T9" fmla="*/ 8 h 500"/>
                      <a:gd name="T10" fmla="*/ 3 w 144"/>
                      <a:gd name="T11" fmla="*/ 8 h 500"/>
                      <a:gd name="T12" fmla="*/ 3 w 144"/>
                      <a:gd name="T13" fmla="*/ 10 h 500"/>
                      <a:gd name="T14" fmla="*/ 3 w 144"/>
                      <a:gd name="T15" fmla="*/ 11 h 500"/>
                      <a:gd name="T16" fmla="*/ 4 w 144"/>
                      <a:gd name="T17" fmla="*/ 12 h 500"/>
                      <a:gd name="T18" fmla="*/ 5 w 144"/>
                      <a:gd name="T19" fmla="*/ 14 h 500"/>
                      <a:gd name="T20" fmla="*/ 5 w 144"/>
                      <a:gd name="T21" fmla="*/ 14 h 500"/>
                      <a:gd name="T22" fmla="*/ 5 w 144"/>
                      <a:gd name="T23" fmla="*/ 14 h 500"/>
                      <a:gd name="T24" fmla="*/ 5 w 144"/>
                      <a:gd name="T25" fmla="*/ 15 h 500"/>
                      <a:gd name="T26" fmla="*/ 5 w 144"/>
                      <a:gd name="T27" fmla="*/ 15 h 500"/>
                      <a:gd name="T28" fmla="*/ 4 w 144"/>
                      <a:gd name="T29" fmla="*/ 15 h 500"/>
                      <a:gd name="T30" fmla="*/ 3 w 144"/>
                      <a:gd name="T31" fmla="*/ 15 h 500"/>
                      <a:gd name="T32" fmla="*/ 3 w 144"/>
                      <a:gd name="T33" fmla="*/ 16 h 500"/>
                      <a:gd name="T34" fmla="*/ 2 w 144"/>
                      <a:gd name="T35" fmla="*/ 16 h 500"/>
                      <a:gd name="T36" fmla="*/ 2 w 144"/>
                      <a:gd name="T37" fmla="*/ 16 h 500"/>
                      <a:gd name="T38" fmla="*/ 1 w 144"/>
                      <a:gd name="T39" fmla="*/ 16 h 500"/>
                      <a:gd name="T40" fmla="*/ 1 w 144"/>
                      <a:gd name="T41" fmla="*/ 16 h 500"/>
                      <a:gd name="T42" fmla="*/ 1 w 144"/>
                      <a:gd name="T43" fmla="*/ 16 h 500"/>
                      <a:gd name="T44" fmla="*/ 1 w 144"/>
                      <a:gd name="T45" fmla="*/ 15 h 500"/>
                      <a:gd name="T46" fmla="*/ 0 w 144"/>
                      <a:gd name="T47" fmla="*/ 13 h 500"/>
                      <a:gd name="T48" fmla="*/ 0 w 144"/>
                      <a:gd name="T49" fmla="*/ 11 h 500"/>
                      <a:gd name="T50" fmla="*/ 1 w 144"/>
                      <a:gd name="T51" fmla="*/ 9 h 500"/>
                      <a:gd name="T52" fmla="*/ 1 w 144"/>
                      <a:gd name="T53" fmla="*/ 6 h 500"/>
                      <a:gd name="T54" fmla="*/ 1 w 144"/>
                      <a:gd name="T55" fmla="*/ 4 h 500"/>
                      <a:gd name="T56" fmla="*/ 2 w 144"/>
                      <a:gd name="T57" fmla="*/ 2 h 500"/>
                      <a:gd name="T58" fmla="*/ 2 w 144"/>
                      <a:gd name="T59" fmla="*/ 0 h 5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4"/>
                      <a:gd name="T91" fmla="*/ 0 h 500"/>
                      <a:gd name="T92" fmla="*/ 144 w 144"/>
                      <a:gd name="T93" fmla="*/ 500 h 50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4" h="500">
                        <a:moveTo>
                          <a:pt x="79" y="0"/>
                        </a:moveTo>
                        <a:lnTo>
                          <a:pt x="82" y="64"/>
                        </a:lnTo>
                        <a:lnTo>
                          <a:pt x="86" y="122"/>
                        </a:lnTo>
                        <a:lnTo>
                          <a:pt x="89" y="179"/>
                        </a:lnTo>
                        <a:lnTo>
                          <a:pt x="96" y="241"/>
                        </a:lnTo>
                        <a:lnTo>
                          <a:pt x="98" y="239"/>
                        </a:lnTo>
                        <a:lnTo>
                          <a:pt x="101" y="290"/>
                        </a:lnTo>
                        <a:lnTo>
                          <a:pt x="111" y="337"/>
                        </a:lnTo>
                        <a:lnTo>
                          <a:pt x="123" y="381"/>
                        </a:lnTo>
                        <a:lnTo>
                          <a:pt x="132" y="430"/>
                        </a:lnTo>
                        <a:lnTo>
                          <a:pt x="137" y="438"/>
                        </a:lnTo>
                        <a:lnTo>
                          <a:pt x="139" y="447"/>
                        </a:lnTo>
                        <a:lnTo>
                          <a:pt x="141" y="457"/>
                        </a:lnTo>
                        <a:lnTo>
                          <a:pt x="144" y="469"/>
                        </a:lnTo>
                        <a:lnTo>
                          <a:pt x="127" y="474"/>
                        </a:lnTo>
                        <a:lnTo>
                          <a:pt x="110" y="479"/>
                        </a:lnTo>
                        <a:lnTo>
                          <a:pt x="94" y="485"/>
                        </a:lnTo>
                        <a:lnTo>
                          <a:pt x="79" y="488"/>
                        </a:lnTo>
                        <a:lnTo>
                          <a:pt x="63" y="493"/>
                        </a:lnTo>
                        <a:lnTo>
                          <a:pt x="46" y="495"/>
                        </a:lnTo>
                        <a:lnTo>
                          <a:pt x="29" y="498"/>
                        </a:lnTo>
                        <a:lnTo>
                          <a:pt x="10" y="500"/>
                        </a:lnTo>
                        <a:lnTo>
                          <a:pt x="3" y="462"/>
                        </a:lnTo>
                        <a:lnTo>
                          <a:pt x="0" y="407"/>
                        </a:lnTo>
                        <a:lnTo>
                          <a:pt x="0" y="337"/>
                        </a:lnTo>
                        <a:lnTo>
                          <a:pt x="5" y="259"/>
                        </a:lnTo>
                        <a:lnTo>
                          <a:pt x="13" y="182"/>
                        </a:lnTo>
                        <a:lnTo>
                          <a:pt x="29" y="108"/>
                        </a:lnTo>
                        <a:lnTo>
                          <a:pt x="49" y="46"/>
                        </a:lnTo>
                        <a:lnTo>
                          <a:pt x="79" y="0"/>
                        </a:lnTo>
                        <a:close/>
                      </a:path>
                    </a:pathLst>
                  </a:custGeom>
                  <a:solidFill>
                    <a:schemeClr val="tx2"/>
                  </a:solidFill>
                  <a:ln w="9525">
                    <a:noFill/>
                    <a:round/>
                    <a:headEnd/>
                    <a:tailEnd/>
                  </a:ln>
                </p:spPr>
                <p:txBody>
                  <a:bodyPr/>
                  <a:lstStyle/>
                  <a:p>
                    <a:endParaRPr lang="nb-NO">
                      <a:latin typeface="Calisto MT" pitchFamily="18" charset="0"/>
                    </a:endParaRPr>
                  </a:p>
                </p:txBody>
              </p:sp>
              <p:sp>
                <p:nvSpPr>
                  <p:cNvPr id="22553" name="Freeform 169"/>
                  <p:cNvSpPr>
                    <a:spLocks/>
                  </p:cNvSpPr>
                  <p:nvPr/>
                </p:nvSpPr>
                <p:spPr bwMode="auto">
                  <a:xfrm>
                    <a:off x="4585" y="256"/>
                    <a:ext cx="24" cy="25"/>
                  </a:xfrm>
                  <a:custGeom>
                    <a:avLst/>
                    <a:gdLst>
                      <a:gd name="T0" fmla="*/ 2 w 48"/>
                      <a:gd name="T1" fmla="*/ 1 h 50"/>
                      <a:gd name="T2" fmla="*/ 2 w 48"/>
                      <a:gd name="T3" fmla="*/ 1 h 50"/>
                      <a:gd name="T4" fmla="*/ 1 w 48"/>
                      <a:gd name="T5" fmla="*/ 1 h 50"/>
                      <a:gd name="T6" fmla="*/ 1 w 48"/>
                      <a:gd name="T7" fmla="*/ 2 h 50"/>
                      <a:gd name="T8" fmla="*/ 1 w 48"/>
                      <a:gd name="T9" fmla="*/ 2 h 50"/>
                      <a:gd name="T10" fmla="*/ 0 w 48"/>
                      <a:gd name="T11" fmla="*/ 1 h 50"/>
                      <a:gd name="T12" fmla="*/ 1 w 48"/>
                      <a:gd name="T13" fmla="*/ 0 h 50"/>
                      <a:gd name="T14" fmla="*/ 1 w 48"/>
                      <a:gd name="T15" fmla="*/ 0 h 50"/>
                      <a:gd name="T16" fmla="*/ 2 w 48"/>
                      <a:gd name="T17" fmla="*/ 1 h 50"/>
                      <a:gd name="T18" fmla="*/ 2 w 48"/>
                      <a:gd name="T19" fmla="*/ 1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50"/>
                      <a:gd name="T32" fmla="*/ 48 w 48"/>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50">
                        <a:moveTo>
                          <a:pt x="48" y="1"/>
                        </a:moveTo>
                        <a:lnTo>
                          <a:pt x="41" y="15"/>
                        </a:lnTo>
                        <a:lnTo>
                          <a:pt x="31" y="27"/>
                        </a:lnTo>
                        <a:lnTo>
                          <a:pt x="19" y="39"/>
                        </a:lnTo>
                        <a:lnTo>
                          <a:pt x="9" y="50"/>
                        </a:lnTo>
                        <a:lnTo>
                          <a:pt x="0" y="7"/>
                        </a:lnTo>
                        <a:lnTo>
                          <a:pt x="11" y="0"/>
                        </a:lnTo>
                        <a:lnTo>
                          <a:pt x="24" y="0"/>
                        </a:lnTo>
                        <a:lnTo>
                          <a:pt x="38" y="1"/>
                        </a:lnTo>
                        <a:lnTo>
                          <a:pt x="48" y="1"/>
                        </a:lnTo>
                        <a:close/>
                      </a:path>
                    </a:pathLst>
                  </a:custGeom>
                  <a:solidFill>
                    <a:srgbClr val="E8D3A0"/>
                  </a:solidFill>
                  <a:ln w="9525">
                    <a:noFill/>
                    <a:round/>
                    <a:headEnd/>
                    <a:tailEnd/>
                  </a:ln>
                </p:spPr>
                <p:txBody>
                  <a:bodyPr/>
                  <a:lstStyle/>
                  <a:p>
                    <a:endParaRPr lang="nb-NO">
                      <a:latin typeface="Calisto MT" pitchFamily="18" charset="0"/>
                    </a:endParaRPr>
                  </a:p>
                </p:txBody>
              </p:sp>
            </p:grpSp>
          </p:grpSp>
          <p:grpSp>
            <p:nvGrpSpPr>
              <p:cNvPr id="22535" name="Group 170"/>
              <p:cNvGrpSpPr>
                <a:grpSpLocks/>
              </p:cNvGrpSpPr>
              <p:nvPr/>
            </p:nvGrpSpPr>
            <p:grpSpPr bwMode="auto">
              <a:xfrm>
                <a:off x="192" y="0"/>
                <a:ext cx="720" cy="2160"/>
                <a:chOff x="192" y="0"/>
                <a:chExt cx="720" cy="2160"/>
              </a:xfrm>
            </p:grpSpPr>
            <p:sp>
              <p:nvSpPr>
                <p:cNvPr id="22536" name="Rectangle 171"/>
                <p:cNvSpPr>
                  <a:spLocks noChangeArrowheads="1"/>
                </p:cNvSpPr>
                <p:nvPr/>
              </p:nvSpPr>
              <p:spPr bwMode="auto">
                <a:xfrm>
                  <a:off x="192" y="0"/>
                  <a:ext cx="288" cy="2160"/>
                </a:xfrm>
                <a:prstGeom prst="rect">
                  <a:avLst/>
                </a:prstGeom>
                <a:solidFill>
                  <a:srgbClr val="FFFF00"/>
                </a:solidFill>
                <a:ln w="9525">
                  <a:noFill/>
                  <a:miter lim="800000"/>
                  <a:headEnd/>
                  <a:tailEnd/>
                </a:ln>
              </p:spPr>
              <p:txBody>
                <a:bodyPr wrap="none" anchor="ctr"/>
                <a:lstStyle/>
                <a:p>
                  <a:endParaRPr lang="nb-NO">
                    <a:latin typeface="Calisto MT" pitchFamily="18" charset="0"/>
                  </a:endParaRPr>
                </a:p>
              </p:txBody>
            </p:sp>
            <p:sp>
              <p:nvSpPr>
                <p:cNvPr id="22537" name="Rectangle 172"/>
                <p:cNvSpPr>
                  <a:spLocks noChangeArrowheads="1"/>
                </p:cNvSpPr>
                <p:nvPr/>
              </p:nvSpPr>
              <p:spPr bwMode="auto">
                <a:xfrm>
                  <a:off x="624" y="0"/>
                  <a:ext cx="288" cy="1488"/>
                </a:xfrm>
                <a:prstGeom prst="rect">
                  <a:avLst/>
                </a:prstGeom>
                <a:solidFill>
                  <a:srgbClr val="FFFF00"/>
                </a:solidFill>
                <a:ln w="9525">
                  <a:noFill/>
                  <a:miter lim="800000"/>
                  <a:headEnd/>
                  <a:tailEnd/>
                </a:ln>
              </p:spPr>
              <p:txBody>
                <a:bodyPr wrap="none" anchor="ctr"/>
                <a:lstStyle/>
                <a:p>
                  <a:endParaRPr lang="nb-NO">
                    <a:latin typeface="Calisto MT" pitchFamily="18" charset="0"/>
                  </a:endParaRPr>
                </a:p>
              </p:txBody>
            </p:sp>
          </p:grpSp>
        </p:grpSp>
      </p:grpSp>
      <p:sp>
        <p:nvSpPr>
          <p:cNvPr id="178349" name="Text Box 173"/>
          <p:cNvSpPr>
            <a:spLocks noGrp="1" noChangeArrowheads="1"/>
          </p:cNvSpPr>
          <p:nvPr>
            <p:ph type="ctrTitle"/>
          </p:nvPr>
        </p:nvSpPr>
        <p:spPr>
          <a:xfrm>
            <a:off x="4953000" y="2819400"/>
            <a:ext cx="2776538" cy="461963"/>
          </a:xfrm>
        </p:spPr>
        <p:txBody>
          <a:bodyPr/>
          <a:lstStyle/>
          <a:p>
            <a:pPr fontAlgn="auto">
              <a:spcAft>
                <a:spcPts val="0"/>
              </a:spcAft>
              <a:defRPr/>
            </a:pPr>
            <a:r>
              <a:rPr lang="en-GB" sz="2800" b="1" dirty="0">
                <a:solidFill>
                  <a:srgbClr val="1F3155"/>
                </a:solidFill>
                <a:latin typeface="+mn-lt"/>
                <a:ea typeface="ＭＳ Ｐゴシック" charset="-128"/>
                <a:cs typeface="ＭＳ Ｐゴシック" charset="-128"/>
              </a:rPr>
              <a:t>Danger/risk and Adversity</a:t>
            </a:r>
          </a:p>
        </p:txBody>
      </p:sp>
      <p:sp>
        <p:nvSpPr>
          <p:cNvPr id="178350" name="Text Box 174"/>
          <p:cNvSpPr txBox="1">
            <a:spLocks noChangeArrowheads="1"/>
          </p:cNvSpPr>
          <p:nvPr/>
        </p:nvSpPr>
        <p:spPr bwMode="auto">
          <a:xfrm>
            <a:off x="6172200" y="4419600"/>
            <a:ext cx="2878138" cy="954088"/>
          </a:xfrm>
          <a:prstGeom prst="rect">
            <a:avLst/>
          </a:prstGeom>
          <a:noFill/>
          <a:ln w="9525">
            <a:noFill/>
            <a:miter lim="800000"/>
            <a:headEnd/>
            <a:tailEnd/>
          </a:ln>
        </p:spPr>
        <p:txBody>
          <a:bodyPr wrap="none">
            <a:spAutoFit/>
          </a:bodyPr>
          <a:lstStyle/>
          <a:p>
            <a:pPr algn="ctr"/>
            <a:r>
              <a:rPr lang="en-GB" sz="2800" b="1">
                <a:solidFill>
                  <a:srgbClr val="1F3155"/>
                </a:solidFill>
                <a:latin typeface="Calisto MT" pitchFamily="18" charset="0"/>
              </a:rPr>
              <a:t>Opportunity for</a:t>
            </a:r>
          </a:p>
          <a:p>
            <a:pPr algn="ctr"/>
            <a:r>
              <a:rPr lang="en-GB" sz="2800" b="1">
                <a:solidFill>
                  <a:srgbClr val="1F3155"/>
                </a:solidFill>
                <a:latin typeface="Calisto MT" pitchFamily="18" charset="0"/>
              </a:rPr>
              <a:t>Personal Growth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83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83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349" grpId="0" autoUpdateAnimBg="0"/>
      <p:bldP spid="17835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fontAlgn="auto">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endParaRPr lang="en-GB" sz="4800" dirty="0"/>
          </a:p>
        </p:txBody>
      </p:sp>
      <p:sp>
        <p:nvSpPr>
          <p:cNvPr id="24578" name="Rectangle 3"/>
          <p:cNvSpPr>
            <a:spLocks noChangeArrowheads="1"/>
          </p:cNvSpPr>
          <p:nvPr/>
        </p:nvSpPr>
        <p:spPr bwMode="auto">
          <a:xfrm>
            <a:off x="304800" y="304800"/>
            <a:ext cx="8151813" cy="6310313"/>
          </a:xfrm>
          <a:prstGeom prst="rect">
            <a:avLst/>
          </a:prstGeom>
          <a:noFill/>
          <a:ln w="9525">
            <a:noFill/>
            <a:miter lim="800000"/>
            <a:headEnd/>
            <a:tailEnd/>
          </a:ln>
        </p:spPr>
        <p:txBody>
          <a:bodyPr>
            <a:spAutoFit/>
          </a:bodyPr>
          <a:lstStyle/>
          <a:p>
            <a:pPr lvl="1" algn="ctr"/>
            <a:r>
              <a:rPr lang="en-GB" sz="2400" b="1">
                <a:solidFill>
                  <a:srgbClr val="1F3155"/>
                </a:solidFill>
                <a:latin typeface="Calisto MT" pitchFamily="18" charset="0"/>
              </a:rPr>
              <a:t>Fidelity principles in CRHT</a:t>
            </a:r>
          </a:p>
          <a:p>
            <a:pPr lvl="1">
              <a:buFontTx/>
              <a:buChar char="•"/>
            </a:pPr>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Gatekeeper to all potential admissions </a:t>
            </a:r>
          </a:p>
          <a:p>
            <a:pPr lvl="1"/>
            <a:endParaRPr lang="nb-NO">
              <a:latin typeface="Calisto MT" pitchFamily="18" charset="0"/>
            </a:endParaRPr>
          </a:p>
          <a:p>
            <a:pPr lvl="1">
              <a:buFontTx/>
              <a:buChar char="•"/>
            </a:pPr>
            <a:r>
              <a:rPr lang="en-GB" sz="2000" b="1">
                <a:solidFill>
                  <a:srgbClr val="1F3155"/>
                </a:solidFill>
                <a:latin typeface="Calisto MT" pitchFamily="18" charset="0"/>
              </a:rPr>
              <a:t> Flexible visiting (duration/frequency/Intensity </a:t>
            </a:r>
            <a:r>
              <a:rPr lang="en-US" sz="2000" b="1">
                <a:solidFill>
                  <a:srgbClr val="1F3155"/>
                </a:solidFill>
                <a:latin typeface="Calisto MT" pitchFamily="18" charset="0"/>
              </a:rPr>
              <a:t>–</a:t>
            </a:r>
            <a:r>
              <a:rPr lang="en-GB" sz="2000" b="1">
                <a:solidFill>
                  <a:srgbClr val="1F3155"/>
                </a:solidFill>
                <a:latin typeface="Calisto MT" pitchFamily="18" charset="0"/>
              </a:rPr>
              <a:t> protect capacity)</a:t>
            </a:r>
          </a:p>
          <a:p>
            <a:pPr lvl="1"/>
            <a:endParaRPr lang="nb-NO">
              <a:latin typeface="Calisto MT" pitchFamily="18" charset="0"/>
            </a:endParaRPr>
          </a:p>
          <a:p>
            <a:pPr lvl="1">
              <a:buFontTx/>
              <a:buChar char="•"/>
            </a:pPr>
            <a:r>
              <a:rPr lang="en-GB" sz="2000" b="1">
                <a:solidFill>
                  <a:srgbClr val="1F3155"/>
                </a:solidFill>
                <a:latin typeface="Calisto MT" pitchFamily="18" charset="0"/>
              </a:rPr>
              <a:t> Rapid Response (1-4 hour variable by geography)</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24 hour/7 day availability</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Operating a corporate caseload (utilising MDT skill mix) </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Clearly targeted caseloads (Acute </a:t>
            </a:r>
            <a:r>
              <a:rPr lang="en-US" sz="2000" b="1">
                <a:solidFill>
                  <a:srgbClr val="1F3155"/>
                </a:solidFill>
                <a:latin typeface="Calisto MT" pitchFamily="18" charset="0"/>
              </a:rPr>
              <a:t>–</a:t>
            </a:r>
            <a:r>
              <a:rPr lang="en-GB" sz="2000" b="1">
                <a:solidFill>
                  <a:srgbClr val="1F3155"/>
                </a:solidFill>
                <a:latin typeface="Calisto MT" pitchFamily="18" charset="0"/>
              </a:rPr>
              <a:t> not all things to all men!)</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Time limited (average length of stay 4-6 weeks)</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Fully Integrated (not operating in isolation, whole system responsibility) </a:t>
            </a:r>
          </a:p>
          <a:p>
            <a:pPr lvl="1">
              <a:buFontTx/>
              <a:buChar char="•"/>
            </a:pPr>
            <a:endParaRPr lang="en-GB" sz="2000" b="1">
              <a:solidFill>
                <a:srgbClr val="1F3155"/>
              </a:solidFill>
              <a:latin typeface="Calisto MT" pitchFamily="18" charset="0"/>
            </a:endParaRPr>
          </a:p>
          <a:p>
            <a:pPr lvl="1">
              <a:buFontTx/>
              <a:buChar char="•"/>
            </a:pPr>
            <a:endParaRPr lang="en-GB" sz="2000" b="1">
              <a:solidFill>
                <a:srgbClr val="1F3155"/>
              </a:solidFill>
              <a:latin typeface="Calisto MT"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fontAlgn="auto">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endParaRPr lang="en-GB" sz="4800" dirty="0"/>
          </a:p>
        </p:txBody>
      </p:sp>
      <p:sp>
        <p:nvSpPr>
          <p:cNvPr id="26626" name="Rectangle 3"/>
          <p:cNvSpPr>
            <a:spLocks noChangeArrowheads="1"/>
          </p:cNvSpPr>
          <p:nvPr/>
        </p:nvSpPr>
        <p:spPr bwMode="auto">
          <a:xfrm>
            <a:off x="304800" y="304800"/>
            <a:ext cx="8151813" cy="6616700"/>
          </a:xfrm>
          <a:prstGeom prst="rect">
            <a:avLst/>
          </a:prstGeom>
          <a:noFill/>
          <a:ln w="9525">
            <a:noFill/>
            <a:miter lim="800000"/>
            <a:headEnd/>
            <a:tailEnd/>
          </a:ln>
        </p:spPr>
        <p:txBody>
          <a:bodyPr>
            <a:spAutoFit/>
          </a:bodyPr>
          <a:lstStyle/>
          <a:p>
            <a:pPr lvl="1" algn="ctr"/>
            <a:r>
              <a:rPr lang="en-GB" sz="2400" b="1">
                <a:solidFill>
                  <a:srgbClr val="1F3155"/>
                </a:solidFill>
                <a:latin typeface="Calisto MT" pitchFamily="18" charset="0"/>
              </a:rPr>
              <a:t>Fidelity principles in CRHT </a:t>
            </a:r>
          </a:p>
          <a:p>
            <a:pPr lvl="1">
              <a:buFontTx/>
              <a:buChar char="•"/>
            </a:pPr>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Comprehensive Assessment</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Address social issues (in vivo)</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Medical staff involved/available</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Mobile not office based</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Practical problem solving approach</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Supervision and administration of medication</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Advice, support for Carers</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Early Discharge (not becoming discharge team)</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Effective communication and planning</a:t>
            </a:r>
          </a:p>
          <a:p>
            <a:pPr lvl="1">
              <a:buFontTx/>
              <a:buChar char="•"/>
            </a:pPr>
            <a:endParaRPr lang="en-GB" sz="2000" b="1">
              <a:solidFill>
                <a:srgbClr val="1F3155"/>
              </a:solidFill>
              <a:latin typeface="Calisto MT" pitchFamily="18" charset="0"/>
            </a:endParaRPr>
          </a:p>
          <a:p>
            <a:pPr lvl="1">
              <a:buFontTx/>
              <a:buChar char="•"/>
            </a:pPr>
            <a:endParaRPr lang="en-GB" sz="2000" b="1">
              <a:solidFill>
                <a:srgbClr val="1F3155"/>
              </a:solidFill>
              <a:latin typeface="Calisto MT"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fontAlgn="auto">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endParaRPr lang="en-GB" sz="4800" dirty="0"/>
          </a:p>
        </p:txBody>
      </p:sp>
      <p:sp>
        <p:nvSpPr>
          <p:cNvPr id="28674" name="Rectangle 3"/>
          <p:cNvSpPr>
            <a:spLocks noChangeArrowheads="1"/>
          </p:cNvSpPr>
          <p:nvPr/>
        </p:nvSpPr>
        <p:spPr bwMode="auto">
          <a:xfrm>
            <a:off x="304800" y="304800"/>
            <a:ext cx="8151813" cy="5802313"/>
          </a:xfrm>
          <a:prstGeom prst="rect">
            <a:avLst/>
          </a:prstGeom>
          <a:noFill/>
          <a:ln w="9525">
            <a:noFill/>
            <a:miter lim="800000"/>
            <a:headEnd/>
            <a:tailEnd/>
          </a:ln>
        </p:spPr>
        <p:txBody>
          <a:bodyPr>
            <a:spAutoFit/>
          </a:bodyPr>
          <a:lstStyle/>
          <a:p>
            <a:pPr lvl="1" algn="ctr"/>
            <a:r>
              <a:rPr lang="en-GB" sz="2400" b="1">
                <a:solidFill>
                  <a:srgbClr val="1F3155"/>
                </a:solidFill>
                <a:latin typeface="Calisto MT" pitchFamily="18" charset="0"/>
              </a:rPr>
              <a:t>Advantages of CRHT</a:t>
            </a:r>
          </a:p>
          <a:p>
            <a:endParaRPr lang="en-GB" sz="2000" b="1">
              <a:solidFill>
                <a:srgbClr val="1F3155"/>
              </a:solidFill>
              <a:latin typeface="Calisto MT" pitchFamily="18" charset="0"/>
            </a:endParaRPr>
          </a:p>
          <a:p>
            <a:r>
              <a:rPr lang="en-GB" sz="2000" b="1">
                <a:solidFill>
                  <a:srgbClr val="1F3155"/>
                </a:solidFill>
                <a:latin typeface="Calisto MT" pitchFamily="18" charset="0"/>
              </a:rPr>
              <a:t>Interrupt cycle of admission (change expectations</a:t>
            </a:r>
            <a:r>
              <a:rPr lang="en-US" sz="2000" b="1">
                <a:solidFill>
                  <a:srgbClr val="1F3155"/>
                </a:solidFill>
                <a:latin typeface="Calisto MT" pitchFamily="18" charset="0"/>
              </a:rPr>
              <a:t>…David</a:t>
            </a:r>
            <a:r>
              <a:rPr lang="en-GB" sz="2000" b="1">
                <a:solidFill>
                  <a:srgbClr val="1F3155"/>
                </a:solidFill>
                <a:latin typeface="Calisto MT" pitchFamily="18" charset="0"/>
              </a:rPr>
              <a:t>)</a:t>
            </a:r>
          </a:p>
          <a:p>
            <a:r>
              <a:rPr lang="en-GB" sz="2000" b="1">
                <a:solidFill>
                  <a:srgbClr val="1F3155"/>
                </a:solidFill>
                <a:latin typeface="Calisto MT" pitchFamily="18" charset="0"/>
              </a:rPr>
              <a:t>Avoidance of admission (1</a:t>
            </a:r>
            <a:r>
              <a:rPr lang="en-GB" sz="2000" b="1" baseline="30000">
                <a:solidFill>
                  <a:srgbClr val="1F3155"/>
                </a:solidFill>
                <a:latin typeface="Calisto MT" pitchFamily="18" charset="0"/>
              </a:rPr>
              <a:t>st</a:t>
            </a:r>
            <a:r>
              <a:rPr lang="en-GB" sz="2000" b="1">
                <a:solidFill>
                  <a:srgbClr val="1F3155"/>
                </a:solidFill>
                <a:latin typeface="Calisto MT" pitchFamily="18" charset="0"/>
              </a:rPr>
              <a:t> presentations</a:t>
            </a:r>
            <a:r>
              <a:rPr lang="en-US" sz="2000" b="1">
                <a:solidFill>
                  <a:srgbClr val="1F3155"/>
                </a:solidFill>
                <a:latin typeface="Calisto MT" pitchFamily="18" charset="0"/>
              </a:rPr>
              <a:t>….Zacch)</a:t>
            </a:r>
            <a:endParaRPr lang="en-GB" sz="2000" b="1">
              <a:solidFill>
                <a:srgbClr val="1F3155"/>
              </a:solidFill>
              <a:latin typeface="Calisto MT" pitchFamily="18" charset="0"/>
            </a:endParaRPr>
          </a:p>
          <a:p>
            <a:r>
              <a:rPr lang="en-GB" sz="2000" b="1">
                <a:solidFill>
                  <a:srgbClr val="1F3155"/>
                </a:solidFill>
                <a:latin typeface="Calisto MT" pitchFamily="18" charset="0"/>
              </a:rPr>
              <a:t>Facilitate early discharge</a:t>
            </a:r>
          </a:p>
          <a:p>
            <a:r>
              <a:rPr lang="en-GB" sz="2000" b="1">
                <a:solidFill>
                  <a:srgbClr val="1F3155"/>
                </a:solidFill>
                <a:latin typeface="Calisto MT" pitchFamily="18" charset="0"/>
              </a:rPr>
              <a:t>Reduced bed use - admissions and length of stay</a:t>
            </a:r>
          </a:p>
          <a:p>
            <a:endParaRPr lang="en-GB" sz="2000" b="1">
              <a:solidFill>
                <a:srgbClr val="1F3155"/>
              </a:solidFill>
              <a:latin typeface="Calisto MT" pitchFamily="18" charset="0"/>
            </a:endParaRPr>
          </a:p>
          <a:p>
            <a:r>
              <a:rPr lang="en-GB" sz="2000" b="1">
                <a:solidFill>
                  <a:srgbClr val="1F3155"/>
                </a:solidFill>
                <a:latin typeface="Calisto MT" pitchFamily="18" charset="0"/>
              </a:rPr>
              <a:t>Different framework for sustaining recovery focused engagement</a:t>
            </a:r>
          </a:p>
          <a:p>
            <a:endParaRPr lang="en-GB" sz="2000" b="1">
              <a:solidFill>
                <a:srgbClr val="1F3155"/>
              </a:solidFill>
              <a:latin typeface="Calisto MT" pitchFamily="18" charset="0"/>
            </a:endParaRPr>
          </a:p>
          <a:p>
            <a:r>
              <a:rPr lang="en-GB" sz="2000" b="1">
                <a:solidFill>
                  <a:srgbClr val="1F3155"/>
                </a:solidFill>
                <a:latin typeface="Calisto MT" pitchFamily="18" charset="0"/>
              </a:rPr>
              <a:t>Support can be perceived as;</a:t>
            </a:r>
          </a:p>
          <a:p>
            <a:endParaRPr lang="en-GB" sz="2000" b="1">
              <a:solidFill>
                <a:srgbClr val="1F3155"/>
              </a:solidFill>
              <a:latin typeface="Calisto MT" pitchFamily="18" charset="0"/>
            </a:endParaRPr>
          </a:p>
          <a:p>
            <a:pPr>
              <a:buFontTx/>
              <a:buChar char="•"/>
            </a:pPr>
            <a:r>
              <a:rPr lang="en-GB" b="1" i="1">
                <a:solidFill>
                  <a:srgbClr val="1F3155"/>
                </a:solidFill>
                <a:latin typeface="Calisto MT" pitchFamily="18" charset="0"/>
              </a:rPr>
              <a:t>More Personal/Individualised</a:t>
            </a:r>
          </a:p>
          <a:p>
            <a:pPr>
              <a:buFontTx/>
              <a:buChar char="•"/>
            </a:pPr>
            <a:r>
              <a:rPr lang="en-GB" b="1" i="1">
                <a:solidFill>
                  <a:srgbClr val="1F3155"/>
                </a:solidFill>
                <a:latin typeface="Calisto MT" pitchFamily="18" charset="0"/>
              </a:rPr>
              <a:t> Increased Negotiation leading to a sense of increased autonomy</a:t>
            </a:r>
          </a:p>
          <a:p>
            <a:pPr>
              <a:buFontTx/>
              <a:buChar char="•"/>
            </a:pPr>
            <a:r>
              <a:rPr lang="en-GB" b="1" i="1">
                <a:solidFill>
                  <a:srgbClr val="1F3155"/>
                </a:solidFill>
                <a:latin typeface="Calisto MT" pitchFamily="18" charset="0"/>
              </a:rPr>
              <a:t> Potential to develop more true Partnership working  (Trialogue can emerge)</a:t>
            </a:r>
          </a:p>
          <a:p>
            <a:pPr>
              <a:buFontTx/>
              <a:buChar char="•"/>
            </a:pPr>
            <a:r>
              <a:rPr lang="en-GB" b="1" i="1">
                <a:solidFill>
                  <a:srgbClr val="1F3155"/>
                </a:solidFill>
                <a:latin typeface="Calisto MT" pitchFamily="18" charset="0"/>
              </a:rPr>
              <a:t> Narrative scrutiny (exploration of the why now and true </a:t>
            </a:r>
          </a:p>
          <a:p>
            <a:r>
              <a:rPr lang="en-GB" b="1" i="1">
                <a:solidFill>
                  <a:srgbClr val="1F3155"/>
                </a:solidFill>
                <a:latin typeface="Calisto MT" pitchFamily="18" charset="0"/>
              </a:rPr>
              <a:t>context becomes more possible)</a:t>
            </a:r>
          </a:p>
          <a:p>
            <a:pPr>
              <a:spcBef>
                <a:spcPct val="50000"/>
              </a:spcBef>
              <a:buFontTx/>
              <a:buChar char="•"/>
            </a:pPr>
            <a:endParaRPr lang="en-GB" b="1" i="1">
              <a:solidFill>
                <a:srgbClr val="45483E"/>
              </a:solidFill>
              <a:latin typeface="Calisto MT" pitchFamily="18" charset="0"/>
            </a:endParaRPr>
          </a:p>
          <a:p>
            <a:pPr lvl="1">
              <a:buFontTx/>
              <a:buChar char="•"/>
            </a:pPr>
            <a:endParaRPr lang="en-GB" sz="2000" b="1">
              <a:solidFill>
                <a:srgbClr val="1F3155"/>
              </a:solidFill>
              <a:latin typeface="Calisto MT"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fontAlgn="auto">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endParaRPr lang="en-GB" sz="4800" dirty="0"/>
          </a:p>
        </p:txBody>
      </p:sp>
      <p:sp>
        <p:nvSpPr>
          <p:cNvPr id="30722" name="Rectangle 3"/>
          <p:cNvSpPr>
            <a:spLocks noChangeArrowheads="1"/>
          </p:cNvSpPr>
          <p:nvPr/>
        </p:nvSpPr>
        <p:spPr bwMode="auto">
          <a:xfrm>
            <a:off x="304800" y="304800"/>
            <a:ext cx="8151813" cy="6570663"/>
          </a:xfrm>
          <a:prstGeom prst="rect">
            <a:avLst/>
          </a:prstGeom>
          <a:noFill/>
          <a:ln w="9525">
            <a:noFill/>
            <a:miter lim="800000"/>
            <a:headEnd/>
            <a:tailEnd/>
          </a:ln>
        </p:spPr>
        <p:txBody>
          <a:bodyPr>
            <a:spAutoFit/>
          </a:bodyPr>
          <a:lstStyle/>
          <a:p>
            <a:pPr lvl="1" algn="ctr"/>
            <a:r>
              <a:rPr lang="en-GB" sz="2400" b="1">
                <a:solidFill>
                  <a:srgbClr val="1F3155"/>
                </a:solidFill>
                <a:latin typeface="Calisto MT" pitchFamily="18" charset="0"/>
              </a:rPr>
              <a:t>Advantages of CRHT</a:t>
            </a:r>
          </a:p>
          <a:p>
            <a:endParaRPr lang="en-GB" sz="2000" b="1">
              <a:solidFill>
                <a:srgbClr val="1F3155"/>
              </a:solidFill>
              <a:latin typeface="Calisto MT" pitchFamily="18" charset="0"/>
            </a:endParaRP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Can be more flexible/sensitive ethnic minority groups</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Extended Support for Carers</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Explanation and advice and post crisis planning</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Confront social problems directly</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Work closely with Dual Diagnosis issues</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Reduce stigma of hospitalisation</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Higher satisfaction users and carers</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Development of an acute team</a:t>
            </a:r>
          </a:p>
          <a:p>
            <a:pPr>
              <a:spcBef>
                <a:spcPct val="50000"/>
              </a:spcBef>
              <a:buFontTx/>
              <a:buChar char="•"/>
            </a:pPr>
            <a:endParaRPr lang="en-GB" b="1" i="1">
              <a:solidFill>
                <a:srgbClr val="45483E"/>
              </a:solidFill>
              <a:latin typeface="Calisto MT" pitchFamily="18" charset="0"/>
            </a:endParaRPr>
          </a:p>
          <a:p>
            <a:pPr lvl="1">
              <a:buFontTx/>
              <a:buChar char="•"/>
            </a:pPr>
            <a:endParaRPr lang="en-GB" sz="2000" b="1">
              <a:solidFill>
                <a:srgbClr val="1F3155"/>
              </a:solidFill>
              <a:latin typeface="Calisto MT"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306388" y="3657600"/>
            <a:ext cx="8513762" cy="1219200"/>
          </a:xfrm>
        </p:spPr>
        <p:txBody>
          <a:bodyPr/>
          <a:lstStyle/>
          <a:p>
            <a:pPr fontAlgn="auto">
              <a:spcAft>
                <a:spcPts val="0"/>
              </a:spcAft>
              <a:defRPr/>
            </a:pPr>
            <a:r>
              <a:rPr lang="en-US" sz="3200" b="1" dirty="0">
                <a:solidFill>
                  <a:schemeClr val="accent1">
                    <a:lumMod val="75000"/>
                  </a:schemeClr>
                </a:solidFill>
                <a:ea typeface="ＭＳ Ｐゴシック" charset="-128"/>
                <a:cs typeface="ＭＳ Ｐゴシック" charset="-128"/>
              </a:rPr>
              <a:t>Community teams in Birmingham</a:t>
            </a:r>
            <a:br>
              <a:rPr lang="en-US" sz="3200" b="1" dirty="0">
                <a:solidFill>
                  <a:schemeClr val="accent1">
                    <a:lumMod val="75000"/>
                  </a:schemeClr>
                </a:solidFill>
                <a:ea typeface="ＭＳ Ｐゴシック" charset="-128"/>
                <a:cs typeface="ＭＳ Ｐゴシック" charset="-128"/>
              </a:rPr>
            </a:br>
            <a:r>
              <a:rPr lang="en-US" sz="3200" b="1" dirty="0">
                <a:solidFill>
                  <a:schemeClr val="accent1">
                    <a:lumMod val="75000"/>
                  </a:schemeClr>
                </a:solidFill>
                <a:ea typeface="ＭＳ Ｐゴシック" charset="-128"/>
                <a:cs typeface="ＭＳ Ｐゴシック" charset="-128"/>
              </a:rPr>
              <a:t>Caseload size and distribution in a locality of 150,000 </a:t>
            </a:r>
            <a:r>
              <a:rPr lang="en-US" sz="3200" b="1" dirty="0" smtClean="0">
                <a:solidFill>
                  <a:schemeClr val="accent1">
                    <a:lumMod val="75000"/>
                  </a:schemeClr>
                </a:solidFill>
                <a:ea typeface="ＭＳ Ｐゴシック" charset="-128"/>
                <a:cs typeface="ＭＳ Ｐゴシック" charset="-128"/>
              </a:rPr>
              <a:t>population</a:t>
            </a:r>
            <a:br>
              <a:rPr lang="en-US" sz="3200" b="1" dirty="0" smtClean="0">
                <a:solidFill>
                  <a:schemeClr val="accent1">
                    <a:lumMod val="75000"/>
                  </a:schemeClr>
                </a:solidFill>
                <a:ea typeface="ＭＳ Ｐゴシック" charset="-128"/>
                <a:cs typeface="ＭＳ Ｐゴシック" charset="-128"/>
              </a:rPr>
            </a:br>
            <a:r>
              <a:rPr lang="en-US" sz="3200" b="1" dirty="0" smtClean="0">
                <a:solidFill>
                  <a:schemeClr val="accent1">
                    <a:lumMod val="75000"/>
                  </a:schemeClr>
                </a:solidFill>
                <a:ea typeface="ＭＳ Ｐゴシック" charset="-128"/>
                <a:cs typeface="ＭＳ Ｐゴシック" charset="-128"/>
              </a:rPr>
              <a:t/>
            </a:r>
            <a:br>
              <a:rPr lang="en-US" sz="3200" b="1" dirty="0" smtClean="0">
                <a:solidFill>
                  <a:schemeClr val="accent1">
                    <a:lumMod val="75000"/>
                  </a:schemeClr>
                </a:solidFill>
                <a:ea typeface="ＭＳ Ｐゴシック" charset="-128"/>
                <a:cs typeface="ＭＳ Ｐゴシック" charset="-128"/>
              </a:rPr>
            </a:br>
            <a:r>
              <a:rPr lang="en-US" sz="3200" b="1" i="1" dirty="0" smtClean="0">
                <a:solidFill>
                  <a:schemeClr val="accent1">
                    <a:lumMod val="75000"/>
                  </a:schemeClr>
                </a:solidFill>
                <a:ea typeface="ＭＳ Ｐゴシック" charset="-128"/>
                <a:cs typeface="ＭＳ Ｐゴシック" charset="-128"/>
              </a:rPr>
              <a:t>Understandingyou can’t do it alone!</a:t>
            </a:r>
            <a:br>
              <a:rPr lang="en-US" sz="3200" b="1" i="1" dirty="0" smtClean="0">
                <a:solidFill>
                  <a:schemeClr val="accent1">
                    <a:lumMod val="75000"/>
                  </a:schemeClr>
                </a:solidFill>
                <a:ea typeface="ＭＳ Ｐゴシック" charset="-128"/>
                <a:cs typeface="ＭＳ Ｐゴシック" charset="-128"/>
              </a:rPr>
            </a:br>
            <a:r>
              <a:rPr lang="en-US" sz="3200" b="1" i="1" dirty="0" smtClean="0">
                <a:solidFill>
                  <a:schemeClr val="accent1">
                    <a:lumMod val="75000"/>
                  </a:schemeClr>
                </a:solidFill>
                <a:ea typeface="ＭＳ Ｐゴシック" charset="-128"/>
                <a:cs typeface="ＭＳ Ｐゴシック" charset="-128"/>
              </a:rPr>
              <a:t>Understanding where you fit in the system!</a:t>
            </a:r>
            <a:r>
              <a:rPr lang="en-US" sz="3200" b="1" dirty="0" smtClean="0">
                <a:solidFill>
                  <a:schemeClr val="accent1">
                    <a:lumMod val="75000"/>
                  </a:schemeClr>
                </a:solidFill>
                <a:ea typeface="ＭＳ Ｐゴシック" charset="-128"/>
                <a:cs typeface="ＭＳ Ｐゴシック" charset="-128"/>
              </a:rPr>
              <a:t/>
            </a:r>
            <a:br>
              <a:rPr lang="en-US" sz="3200" b="1" dirty="0" smtClean="0">
                <a:solidFill>
                  <a:schemeClr val="accent1">
                    <a:lumMod val="75000"/>
                  </a:schemeClr>
                </a:solidFill>
                <a:ea typeface="ＭＳ Ｐゴシック" charset="-128"/>
                <a:cs typeface="ＭＳ Ｐゴシック" charset="-128"/>
              </a:rPr>
            </a:br>
            <a:endParaRPr lang="en-US" sz="3200" b="1" dirty="0">
              <a:solidFill>
                <a:schemeClr val="accent1">
                  <a:lumMod val="75000"/>
                </a:schemeClr>
              </a:solidFill>
              <a:ea typeface="ＭＳ Ｐゴシック" charset="-128"/>
              <a:cs typeface="ＭＳ Ｐゴシック" charset="-128"/>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majorFont>
      <a:minorFont>
        <a:latin typeface="Calisto MT"/>
        <a:ea typeface=""/>
        <a:cs typeface=""/>
        <a:font script="Jpan" typeface="ＭＳ 明朝"/>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543</TotalTime>
  <Words>1294</Words>
  <Application>Microsoft Office PowerPoint</Application>
  <PresentationFormat>On-screen Show (4:3)</PresentationFormat>
  <Paragraphs>294</Paragraphs>
  <Slides>24</Slides>
  <Notes>23</Notes>
  <HiddenSlides>0</HiddenSlides>
  <MMClips>0</MMClips>
  <ScaleCrop>false</ScaleCrop>
  <HeadingPairs>
    <vt:vector size="6" baseType="variant">
      <vt:variant>
        <vt:lpstr>Brukte skrifter</vt:lpstr>
      </vt:variant>
      <vt:variant>
        <vt:i4>8</vt:i4>
      </vt:variant>
      <vt:variant>
        <vt:lpstr>Utformingsmal</vt:lpstr>
      </vt:variant>
      <vt:variant>
        <vt:i4>13</vt:i4>
      </vt:variant>
      <vt:variant>
        <vt:lpstr>Lysbildetitler</vt:lpstr>
      </vt:variant>
      <vt:variant>
        <vt:i4>24</vt:i4>
      </vt:variant>
    </vt:vector>
  </HeadingPairs>
  <TitlesOfParts>
    <vt:vector size="45" baseType="lpstr">
      <vt:lpstr>Calisto MT</vt:lpstr>
      <vt:lpstr>Arial</vt:lpstr>
      <vt:lpstr>Wingdings</vt:lpstr>
      <vt:lpstr>Calibri</vt:lpstr>
      <vt:lpstr>ＭＳ Ｐゴシック</vt:lpstr>
      <vt:lpstr>Tahoma</vt:lpstr>
      <vt:lpstr>Garamond</vt:lpstr>
      <vt:lpstr>Century Gothic</vt:lpstr>
      <vt:lpstr>Folio</vt:lpstr>
      <vt:lpstr>Folio</vt:lpstr>
      <vt:lpstr>Folio</vt:lpstr>
      <vt:lpstr>Folio</vt:lpstr>
      <vt:lpstr>Folio</vt:lpstr>
      <vt:lpstr>Folio</vt:lpstr>
      <vt:lpstr>Folio</vt:lpstr>
      <vt:lpstr>Folio</vt:lpstr>
      <vt:lpstr>Folio</vt:lpstr>
      <vt:lpstr>Folio</vt:lpstr>
      <vt:lpstr>Folio</vt:lpstr>
      <vt:lpstr>Folio</vt:lpstr>
      <vt:lpstr>Folio</vt:lpstr>
      <vt:lpstr>Crisis Resolution/Home Treatment Developing Critical Components</vt:lpstr>
      <vt:lpstr>Lysbilde 2</vt:lpstr>
      <vt:lpstr>Overview of Presentation</vt:lpstr>
      <vt:lpstr>Danger/risk and Adversity</vt:lpstr>
      <vt:lpstr>Lysbilde 5</vt:lpstr>
      <vt:lpstr>Lysbilde 6</vt:lpstr>
      <vt:lpstr>Lysbilde 7</vt:lpstr>
      <vt:lpstr>Lysbilde 8</vt:lpstr>
      <vt:lpstr>Community teams in Birmingham Caseload size and distribution in a locality of 150,000 population  Understandingyou can’t do it alone! Understanding where you fit in the system! </vt:lpstr>
      <vt:lpstr>   </vt:lpstr>
      <vt:lpstr>ACTIVITY</vt:lpstr>
      <vt:lpstr>Distribution of Cases</vt:lpstr>
      <vt:lpstr>Distribution of Cases</vt:lpstr>
      <vt:lpstr>Distribution of Cases</vt:lpstr>
      <vt:lpstr>Distribution of Cases</vt:lpstr>
      <vt:lpstr>Lysbilde 16</vt:lpstr>
      <vt:lpstr>From Policy to Implementation   The role of regional development centre’s.   </vt:lpstr>
      <vt:lpstr>National Institute of Mental Health in England (NIMHE) was formed by the Department of Health in 2002 to help the mental health system implement the National Service Framework for Mental Health and the NHS Plan.  8 regional development centres were set up One in the West Midlands covering a population of 5.5 million  Also regional centres in East Midlands London South East  South West Eastern region North East  North West </vt:lpstr>
      <vt:lpstr>The  main aim of NIMHE was to help improve the quality of life of people of all ages who experience mental distress.   Working beyond the NHS, it helped all those involved in mental health to implement positive change, providing a gateway to learning and development, offering new opportunities to share experiences and one place to find information.    Through NIMHE's local development centre’s and national programmes of work,  it supported staff to put policy into practice and to resolve local challenges in developing and sustaining new mental health services. </vt:lpstr>
      <vt:lpstr>   Workstream examples within the Regional Development Centre's  Specialist mental health services Acute Inpatient Community teams (Crisis Resolution/Home Treatment, Assertive Outreach teams) Child &amp; Adolescent Mental Health Dual Diagnosis Early Intervention Personality Disorder  Improving access to Psychological therapies Improving access to psychological therapies for people with common mental health problems.  Equalities – Race, Gender &amp; Age Delivering Race Equality Gender, Equality and Women's Mental Health Programme Mental Health in Later Life  Well being and Inclusion Social Inclusion Programme , mental health first aid training programme  Legislation The Mental Health Legislation programme supported the implementation of service changes and  changes in roles that are required to meet any changes set out in the Mental Health Act  </vt:lpstr>
      <vt:lpstr>   Day in the life of a staff member  Not official performance management/monitoring, but focus on service Improvement and development , therefore viewed as honest brokers  Identify good practice areas  Link areas together  Protect and champion ‘fidelity’ and ‘values’  Develop regional network’s (e.g. CRHT, AO and EI)  Influence policy review and refinement  Strength in having a national profile (sharing across RDC’s)  Challenge with kindness!! (e.g. not if, but how!, rural v inner city)   </vt:lpstr>
      <vt:lpstr>   Context   Part of my role was to offer support &amp; guidance across the  West Midlands to  25 Assertive Outreach teams 39 Crisis Resolution/Home Treatment teams  Regional forums (organise&amp; chair) Specific developmental in vivo programmes to address local issues (not ‘off the shelf’) Coaching &amp; mentoring of managers/leaders Ensure fidelity to the model  All staff were recruited based on their experience and/or commitment to the new vision of services. The values of staff were a critical factor, to embrace the complex and unique issues of different areas who were at different stages of evolution was an essential skill     </vt:lpstr>
      <vt:lpstr>    Systems are systems the world over, getting the right people in the right place at the right time is what makes it work!  You are the catalysts for change. Your role will be to inspire and give people hope that things can change. How you get support will be important  I hope you are the right people with all the commitment, energy, passion, empathy, humour and perseverance required to move your mental health system forward. This ultimately will lead to the improvement in the quality of experience for Users and families that access your services    </vt:lpstr>
      <vt:lpstr>   Happy to take questions or to be contacted on  kevin.heffernan@westmidlands.nhs.uk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Birmingham: A Framework for developing community based  mental health services </dc:title>
  <dc:creator>Kevin Heffernan</dc:creator>
  <cp:lastModifiedBy>TRBJ</cp:lastModifiedBy>
  <cp:revision>56</cp:revision>
  <dcterms:created xsi:type="dcterms:W3CDTF">2011-05-01T21:29:32Z</dcterms:created>
  <dcterms:modified xsi:type="dcterms:W3CDTF">2011-05-04T08:47:53Z</dcterms:modified>
</cp:coreProperties>
</file>